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6.jpg" ContentType="image/jpe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8" r:id="rId5"/>
    <p:sldId id="602" r:id="rId6"/>
    <p:sldId id="603" r:id="rId7"/>
    <p:sldId id="590" r:id="rId8"/>
    <p:sldId id="594" r:id="rId9"/>
    <p:sldId id="580" r:id="rId10"/>
    <p:sldId id="578" r:id="rId11"/>
    <p:sldId id="273" r:id="rId12"/>
    <p:sldId id="598" r:id="rId13"/>
    <p:sldId id="583" r:id="rId14"/>
    <p:sldId id="601" r:id="rId15"/>
    <p:sldId id="599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C5F4BC-D4FB-4128-BB12-A12BBC3B8520}" name="Melissa Ruano" initials="MR" userId="S::Melissa.Ruano@tceq.texas.gov::d6bb44cb-595f-4109-b8b2-a4ea740c55c7" providerId="AD"/>
  <p188:author id="{DE7AF9EC-45DF-BE76-7309-E1D26E28621C}" name="Kim Strong" initials="KS" userId="S::Kim.Strong@tceq.texas.gov::ab407795-b34f-4e58-9c85-667656024e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enendez" initials="DM" lastIdx="2" clrIdx="0">
    <p:extLst>
      <p:ext uri="{19B8F6BF-5375-455C-9EA6-DF929625EA0E}">
        <p15:presenceInfo xmlns:p15="http://schemas.microsoft.com/office/powerpoint/2012/main" userId="S::Daniel.Menendez@tceq.texas.gov::6ae59d14-b090-4355-b7e7-0b05c9f03b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BC"/>
    <a:srgbClr val="FFC000"/>
    <a:srgbClr val="7A9A01"/>
    <a:srgbClr val="799B3E"/>
    <a:srgbClr val="0E79C2"/>
    <a:srgbClr val="FFE8CB"/>
    <a:srgbClr val="68A141"/>
    <a:srgbClr val="75B549"/>
    <a:srgbClr val="008DF6"/>
    <a:srgbClr val="214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85546" autoAdjust="0"/>
  </p:normalViewPr>
  <p:slideViewPr>
    <p:cSldViewPr snapToGrid="0">
      <p:cViewPr varScale="1">
        <p:scale>
          <a:sx n="97" d="100"/>
          <a:sy n="97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29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57C1-8A6C-4321-846D-B358E31D509E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D64E-FCB6-4D4F-B94C-7AD7D485F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ERC = Emission Reduction Credits</a:t>
            </a:r>
          </a:p>
          <a:p>
            <a:r>
              <a:rPr lang="en-US" dirty="0"/>
              <a:t>STEERS = State of Texas Environmental Electronic Reporting System</a:t>
            </a:r>
          </a:p>
          <a:p>
            <a:endParaRPr lang="en-US" dirty="0"/>
          </a:p>
          <a:p>
            <a:r>
              <a:rPr lang="en-US" dirty="0"/>
              <a:t>Computer Screen Icon Attribution: </a:t>
            </a:r>
            <a:r>
              <a:rPr lang="it-IT" dirty="0"/>
              <a:t>https://icon-library.com/icon/program-icon-0.html.html&gt;Program Icon # 428251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15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DFW = Dallas-Fort Worth</a:t>
            </a:r>
          </a:p>
          <a:p>
            <a:r>
              <a:rPr lang="en-US" dirty="0"/>
              <a:t>NSR = New Source Review</a:t>
            </a:r>
          </a:p>
          <a:p>
            <a:endParaRPr lang="en-US" dirty="0"/>
          </a:p>
          <a:p>
            <a:r>
              <a:rPr lang="en-US" dirty="0"/>
              <a:t>Calendar Attribute: &lt;a href="https://www.vecteezy.com/free-vector/calendar-icon"&gt;Calendar Icon Vectors by Vecteezy&lt;/a&gt;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1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6438"/>
            <a:ext cx="6167438" cy="3470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dirty="0">
                <a:latin typeface="Lucida Bright" panose="02040602050505020304" pitchFamily="18" charset="0"/>
              </a:rPr>
              <a:t>EBT Main Webpage: https://www.tceq.texas.gov/airquality/banking/banking.html</a:t>
            </a:r>
          </a:p>
          <a:p>
            <a:r>
              <a:rPr lang="en-US" sz="1000" b="0" dirty="0">
                <a:latin typeface="Lucida Bright" panose="02040602050505020304" pitchFamily="18" charset="0"/>
              </a:rPr>
              <a:t>Credit &amp; Allowance Registry: https://www2.tceq.texas.gov/airperm/index.cfm?fuseaction=ebt_dpa.regTCEQ Records Online: https://records.tceq.texas.gov/cs/idcplg?IdcService=TCEQ_SEARCH</a:t>
            </a:r>
          </a:p>
        </p:txBody>
      </p:sp>
    </p:spTree>
    <p:extLst>
      <p:ext uri="{BB962C8B-B14F-4D97-AF65-F5344CB8AC3E}">
        <p14:creationId xmlns:p14="http://schemas.microsoft.com/office/powerpoint/2010/main" val="183461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EBT Webpage: https://www.tceq.texas.gov/airquality/banking/banking.html</a:t>
            </a:r>
          </a:p>
          <a:p>
            <a:r>
              <a:rPr lang="en-US" dirty="0"/>
              <a:t>E-mail Updates: https://public.govdelivery.com/accounts/TXTCEQ/subscriber/new</a:t>
            </a:r>
          </a:p>
          <a:p>
            <a:r>
              <a:rPr lang="en-US" dirty="0"/>
              <a:t>TCEQ Twitter: https://twitter.com/TCEQ</a:t>
            </a:r>
          </a:p>
        </p:txBody>
      </p:sp>
    </p:spTree>
    <p:extLst>
      <p:ext uri="{BB962C8B-B14F-4D97-AF65-F5344CB8AC3E}">
        <p14:creationId xmlns:p14="http://schemas.microsoft.com/office/powerpoint/2010/main" val="80569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MECT = Mass Emissions Cap and Trade</a:t>
            </a:r>
          </a:p>
          <a:p>
            <a:r>
              <a:rPr lang="en-US" dirty="0"/>
              <a:t>HECT = Highly Reactive Volatile Organic Compound Emissions Cap and Trade</a:t>
            </a:r>
          </a:p>
          <a:p>
            <a:r>
              <a:rPr lang="en-US" dirty="0"/>
              <a:t>EBTA = Emissions Banking and Trading of Allowances</a:t>
            </a:r>
          </a:p>
          <a:p>
            <a:endParaRPr lang="en-US" dirty="0"/>
          </a:p>
          <a:p>
            <a:r>
              <a:rPr lang="en-US" dirty="0"/>
              <a:t>NO</a:t>
            </a:r>
            <a:r>
              <a:rPr lang="en-US" baseline="-25000" dirty="0"/>
              <a:t>X</a:t>
            </a:r>
            <a:r>
              <a:rPr lang="en-US" baseline="0" dirty="0"/>
              <a:t> = Nitrogen Oxides</a:t>
            </a:r>
            <a:endParaRPr lang="en-US" baseline="-25000" dirty="0"/>
          </a:p>
          <a:p>
            <a:r>
              <a:rPr lang="en-US" dirty="0"/>
              <a:t>HRVOC = Highly Reactive Volatile Organic Compound </a:t>
            </a:r>
          </a:p>
          <a:p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baseline="0" dirty="0"/>
              <a:t> = Sulfur Dioxide</a:t>
            </a:r>
          </a:p>
          <a:p>
            <a:endParaRPr lang="en-US" baseline="0" dirty="0"/>
          </a:p>
          <a:p>
            <a:r>
              <a:rPr lang="en-US" dirty="0"/>
              <a:t>DERC = Discrete Emission Reduction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2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3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TAC = Texas Administration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30 TAC §101.306(a)(4): https://texreg.sos.state.tx.us/public/readtac$ext.TacPage?sl=R&amp;app=9&amp;p_dir=&amp;p_rloc=&amp;p_tloc=&amp;p_ploc=&amp;pg=1&amp;p_tac=&amp;ti=30&amp;pt=1&amp;ch=101&amp;rl=306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2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EGF = Electric Generating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EBT ERC Webpage: https://www.tceq.texas.gov/airquality/banking/erc_program.html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6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E-mail Updates: https://public.govdelivery.com/accounts/TXTCEQ/subscriber/new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2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Calendar Pages Attributions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January 30 &amp; June 1: &lt;a href="https://www.vecteezy.com/free-vector/holiday"&gt;Holiday Vectors by Vecteezy&lt;/a&gt;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March 31 &amp; June 30: &lt;a href="https://www.vecteezy.com/free-vector/resources-icon"&gt;Resources Icon Vectors by Vecteezy&lt;/a&gt;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9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C66E3-5EDE-486C-933E-98B06E87A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9"/>
          <a:stretch/>
        </p:blipFill>
        <p:spPr>
          <a:xfrm>
            <a:off x="0" y="0"/>
            <a:ext cx="12206352" cy="3243532"/>
          </a:xfrm>
          <a:prstGeom prst="rect">
            <a:avLst/>
          </a:prstGeom>
        </p:spPr>
      </p:pic>
      <p:pic>
        <p:nvPicPr>
          <p:cNvPr id="4" name="Picture 3" descr="TCEQ Logo">
            <a:extLst>
              <a:ext uri="{FF2B5EF4-FFF2-40B4-BE49-F238E27FC236}">
                <a16:creationId xmlns:a16="http://schemas.microsoft.com/office/drawing/2014/main" id="{71A7D89F-DF7E-46C5-83B2-6D7D9701B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6" y="219912"/>
            <a:ext cx="2730887" cy="2697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1895B-CC16-44E6-A9AB-1E9A58327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40"/>
            <a:ext cx="12192000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AAD87-0183-4A1D-8160-1FC035ED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3674007"/>
            <a:ext cx="11346115" cy="186730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94393A-65E1-461B-AFD0-9A58C082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" y="5719313"/>
            <a:ext cx="11346115" cy="91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813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33E5-D8CF-4D19-9373-D1AD6960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" y="367213"/>
            <a:ext cx="11362113" cy="1830864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96F26-9606-450F-953D-7EB55415C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; Title Hidden Abo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409276-DC6E-4905-9F7D-8884FD510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0816B-33DD-44F5-A8E5-F53036DE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78" y="-14486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1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E57A-7CDC-4198-A88C-0C63F55A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6" y="703385"/>
            <a:ext cx="10920046" cy="2174908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F6EB-2AA7-427E-826F-1F28813E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45" y="3155894"/>
            <a:ext cx="10920045" cy="2456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76FA0-5536-49A6-AA9F-F00C6B189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E9CF-CA45-4E03-B725-E3619085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0946"/>
            <a:ext cx="1096107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361C-1846-4ED7-B0F1-0BE490AA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81796"/>
            <a:ext cx="10961077" cy="3329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0A5FD0-1494-4E67-B85C-73EA45E1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81" y="651265"/>
            <a:ext cx="11349640" cy="81496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AA510-3005-4AE1-AC26-C6AA1DED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8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C7642-EFA0-4D81-9C5A-64ECA8E0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1" y="2680926"/>
            <a:ext cx="5576396" cy="3525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0E5AA-45B8-48F7-A622-F812EEF6D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E5416-7E74-4139-A8DF-3655128A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698511"/>
            <a:ext cx="5598620" cy="3525809"/>
          </a:xfrm>
          <a:prstGeom prst="rect">
            <a:avLst/>
          </a:prstGeo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81037"/>
            <a:ext cx="10972799" cy="9543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A0DCFB6-7788-416B-9946-CC917D72C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185" y="1825625"/>
            <a:ext cx="5181600" cy="4610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2F6ED06-18CA-4425-AB97-BF34FD41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9769" y="1825625"/>
            <a:ext cx="5181600" cy="4610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A34A-12AA-40E1-9B7A-9009907B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724891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4512A-3321-4947-AC15-9859C3C2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0215"/>
            <a:ext cx="3932237" cy="3751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D3D-59BC-455A-9C3B-9A44B1D8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50398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7387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3A48D-AABB-4E72-9976-041FAC675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EB22-CCB0-4AB6-89CB-D27CF2EC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68215"/>
            <a:ext cx="4156563" cy="1299811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4825-4F80-4F5E-B945-48B67526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62" y="2064751"/>
            <a:ext cx="4156563" cy="380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473F4-60B1-4F2B-9806-C3C502ECE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215"/>
            <a:ext cx="6393350" cy="5192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C3F8C-CD9D-4409-A897-8924A291D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79" r:id="rId3"/>
    <p:sldLayoutId id="2147483673" r:id="rId4"/>
    <p:sldLayoutId id="2147483674" r:id="rId5"/>
    <p:sldLayoutId id="2147483677" r:id="rId6"/>
    <p:sldLayoutId id="2147483683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records.tceq.texas.gov/cs/idcplg?IdcService=TCEQ_SEARC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2.tceq.texas.gov/airperm/index.cfm?fuseaction=ebt_dpa.reg" TargetMode="External"/><Relationship Id="rId5" Type="http://schemas.openxmlformats.org/officeDocument/2006/relationships/hyperlink" Target="https://www.tceq.texas.gov/airquality/banking/banking.html" TargetMode="External"/><Relationship Id="rId4" Type="http://schemas.openxmlformats.org/officeDocument/2006/relationships/hyperlink" Target="http://scherlund.blogspot.com/2016/05/a-guide-to-understanding-elearning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ceq.texas.gov/airquality/banking/banking.html" TargetMode="External"/><Relationship Id="rId3" Type="http://schemas.openxmlformats.org/officeDocument/2006/relationships/hyperlink" Target="mailto:Marie.Mercado@tceq.texas.gov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hyperlink" Target="https://twitter.com/TCEQ" TargetMode="External"/><Relationship Id="rId4" Type="http://schemas.openxmlformats.org/officeDocument/2006/relationships/hyperlink" Target="mailto:ebt@tceq.texas.gov" TargetMode="External"/><Relationship Id="rId9" Type="http://schemas.openxmlformats.org/officeDocument/2006/relationships/hyperlink" Target="https://public.govdelivery.com/accounts/TXTCEQ/subscriber/ne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xreg.sos.state.tx.us/public/readtac$ext.TacPage?sl=R&amp;app=9&amp;p_dir=&amp;p_rloc=&amp;p_tloc=&amp;p_ploc=&amp;pg=1&amp;p_tac=&amp;ti=30&amp;pt=1&amp;ch=101&amp;rl=30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ceq.texas.gov/downloads/air-quality/ebt/guidance/erc-genworkbook-tipsheet.pdfhttps:/www.tceq.texas.gov/downloads/air-quality/ebt/guidance/erc-genworkbook-tipsheet.pdf" TargetMode="External"/><Relationship Id="rId5" Type="http://schemas.openxmlformats.org/officeDocument/2006/relationships/hyperlink" Target="https://www.tceq.texas.gov/airquality/banking/erc_program.html" TargetMode="Externa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govdelivery.com/accounts/TXTCEQ/subscriber/n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missions Banking and Trading (EBT) Updates Presentation Introduction Slide">
            <a:extLst>
              <a:ext uri="{FF2B5EF4-FFF2-40B4-BE49-F238E27FC236}">
                <a16:creationId xmlns:a16="http://schemas.microsoft.com/office/drawing/2014/main" id="{0D97906F-DC8A-4937-8E3E-5AB31C62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503444"/>
            <a:ext cx="11338560" cy="1325880"/>
          </a:xfrm>
        </p:spPr>
        <p:txBody>
          <a:bodyPr lIns="91440" tIns="45720" rIns="91440" bIns="45720" anchor="ctr" anchorCtr="0"/>
          <a:lstStyle/>
          <a:p>
            <a:r>
              <a:rPr lang="en-US" dirty="0">
                <a:cs typeface="Arial"/>
              </a:rPr>
              <a:t>Emissions Banking and Trading (EBT) Updates</a:t>
            </a:r>
            <a:endParaRPr lang="en-US" dirty="0"/>
          </a:p>
        </p:txBody>
      </p:sp>
      <p:sp>
        <p:nvSpPr>
          <p:cNvPr id="3" name="Content Placeholder 1" descr="Emissions Banking and Trading (EBT) Updates Presentation Introduction Slide">
            <a:extLst>
              <a:ext uri="{FF2B5EF4-FFF2-40B4-BE49-F238E27FC236}">
                <a16:creationId xmlns:a16="http://schemas.microsoft.com/office/drawing/2014/main" id="{B0EDB3F5-362C-41EC-A708-F81A661C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4829324"/>
            <a:ext cx="11338560" cy="16784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cs typeface="Arial" panose="020B0604020202020204"/>
              </a:rPr>
              <a:t>Marie Mercado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cs typeface="Arial" panose="020B0604020202020204"/>
              </a:rPr>
              <a:t>Air Permits Division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cs typeface="Arial" panose="020B0604020202020204"/>
              </a:rPr>
              <a:t>Advanced Air Permitting Seminar 2022</a:t>
            </a:r>
          </a:p>
        </p:txBody>
      </p:sp>
    </p:spTree>
    <p:extLst>
      <p:ext uri="{BB962C8B-B14F-4D97-AF65-F5344CB8AC3E}">
        <p14:creationId xmlns:p14="http://schemas.microsoft.com/office/powerpoint/2010/main" val="32521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496D-6035-48D7-BE61-4553230E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0085"/>
            <a:ext cx="10972800" cy="731520"/>
          </a:xfrm>
        </p:spPr>
        <p:txBody>
          <a:bodyPr/>
          <a:lstStyle/>
          <a:p>
            <a:r>
              <a:rPr lang="en-US" dirty="0"/>
              <a:t>Cap and Trade Deadlines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B0C196A-FD23-4DB7-BE6F-CC205A524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28467"/>
            <a:ext cx="4045580" cy="731520"/>
          </a:xfrm>
        </p:spPr>
        <p:txBody>
          <a:bodyPr/>
          <a:lstStyle/>
          <a:p>
            <a:r>
              <a:rPr lang="en-US" sz="4000" dirty="0"/>
              <a:t>MECT &amp; HECT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F484875-9DD7-46FE-B62A-CA7E2A5AB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3383280"/>
            <a:ext cx="1872076" cy="252887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0"/>
              </a:spcAft>
              <a:buNone/>
            </a:pPr>
            <a:r>
              <a:rPr lang="en-US" sz="3600" dirty="0"/>
              <a:t>Trades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0"/>
              </a:spcAft>
              <a:buNone/>
            </a:pPr>
            <a:r>
              <a:rPr lang="en-US" sz="3600" dirty="0"/>
              <a:t>Reports</a:t>
            </a:r>
          </a:p>
        </p:txBody>
      </p:sp>
      <p:sp>
        <p:nvSpPr>
          <p:cNvPr id="20" name="Arrow: Right 1" descr="Arrow Pointing East with Solid Fill">
            <a:extLst>
              <a:ext uri="{FF2B5EF4-FFF2-40B4-BE49-F238E27FC236}">
                <a16:creationId xmlns:a16="http://schemas.microsoft.com/office/drawing/2014/main" id="{5D335DC9-6E90-4664-8F46-7CEE48CDCEF2}"/>
              </a:ext>
            </a:extLst>
          </p:cNvPr>
          <p:cNvSpPr/>
          <p:nvPr/>
        </p:nvSpPr>
        <p:spPr>
          <a:xfrm>
            <a:off x="2650007" y="3530847"/>
            <a:ext cx="1171101" cy="435054"/>
          </a:xfrm>
          <a:prstGeom prst="rightArrow">
            <a:avLst/>
          </a:prstGeom>
          <a:solidFill>
            <a:srgbClr val="7A9A01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1" descr="January 30th Calendar Page">
            <a:extLst>
              <a:ext uri="{FF2B5EF4-FFF2-40B4-BE49-F238E27FC236}">
                <a16:creationId xmlns:a16="http://schemas.microsoft.com/office/drawing/2014/main" id="{41A309B1-7ED3-4F26-8995-4567C9900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2" t="14514" r="22650" b="19558"/>
          <a:stretch/>
        </p:blipFill>
        <p:spPr>
          <a:xfrm>
            <a:off x="4381005" y="3062574"/>
            <a:ext cx="1137567" cy="1371600"/>
          </a:xfrm>
          <a:prstGeom prst="rect">
            <a:avLst/>
          </a:prstGeom>
        </p:spPr>
      </p:pic>
      <p:sp>
        <p:nvSpPr>
          <p:cNvPr id="26" name="Arrow: Right 2" descr="Arrow Pointing East with Solid Fill">
            <a:extLst>
              <a:ext uri="{FF2B5EF4-FFF2-40B4-BE49-F238E27FC236}">
                <a16:creationId xmlns:a16="http://schemas.microsoft.com/office/drawing/2014/main" id="{49AFC395-4A1A-48DA-9D28-D1934132BA7A}"/>
              </a:ext>
            </a:extLst>
          </p:cNvPr>
          <p:cNvSpPr/>
          <p:nvPr/>
        </p:nvSpPr>
        <p:spPr>
          <a:xfrm>
            <a:off x="2635438" y="5326872"/>
            <a:ext cx="1171101" cy="435054"/>
          </a:xfrm>
          <a:prstGeom prst="rightArrow">
            <a:avLst/>
          </a:prstGeom>
          <a:solidFill>
            <a:srgbClr val="7A9A0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" descr="March 31st Calendar Page">
            <a:extLst>
              <a:ext uri="{FF2B5EF4-FFF2-40B4-BE49-F238E27FC236}">
                <a16:creationId xmlns:a16="http://schemas.microsoft.com/office/drawing/2014/main" id="{7E41E026-DD84-4006-B257-2C1AE060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3" t="14864" r="22613" b="19559"/>
          <a:stretch/>
        </p:blipFill>
        <p:spPr>
          <a:xfrm>
            <a:off x="4374117" y="4858598"/>
            <a:ext cx="1144455" cy="1371600"/>
          </a:xfrm>
          <a:prstGeom prst="rect">
            <a:avLst/>
          </a:prstGeom>
        </p:spPr>
      </p:pic>
      <p:cxnSp>
        <p:nvCxnSpPr>
          <p:cNvPr id="23" name="Straight Connector 1">
            <a:extLst>
              <a:ext uri="{FF2B5EF4-FFF2-40B4-BE49-F238E27FC236}">
                <a16:creationId xmlns:a16="http://schemas.microsoft.com/office/drawing/2014/main" id="{4456BD60-C634-4C8C-BA26-6AC98FAC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V="1">
            <a:off x="6080760" y="1828800"/>
            <a:ext cx="0" cy="457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2738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16BB6FD-58D0-4F8B-98BC-E0C281E2CB88}"/>
              </a:ext>
            </a:extLst>
          </p:cNvPr>
          <p:cNvSpPr txBox="1">
            <a:spLocks/>
          </p:cNvSpPr>
          <p:nvPr/>
        </p:nvSpPr>
        <p:spPr>
          <a:xfrm>
            <a:off x="6642949" y="1828467"/>
            <a:ext cx="4045580" cy="73152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EBTA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88A7CE8-0F5A-4A49-9317-0F44631D311C}"/>
              </a:ext>
            </a:extLst>
          </p:cNvPr>
          <p:cNvSpPr txBox="1">
            <a:spLocks/>
          </p:cNvSpPr>
          <p:nvPr/>
        </p:nvSpPr>
        <p:spPr>
          <a:xfrm>
            <a:off x="6642949" y="3383280"/>
            <a:ext cx="1872076" cy="2528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0"/>
              </a:spcAft>
              <a:buFont typeface="Arial" panose="020B0604020202020204" pitchFamily="34" charset="0"/>
              <a:buNone/>
            </a:pPr>
            <a:r>
              <a:rPr lang="en-US" sz="3600" dirty="0"/>
              <a:t>Trades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0"/>
              </a:spcAft>
              <a:buFont typeface="Arial" panose="020B0604020202020204" pitchFamily="34" charset="0"/>
              <a:buNone/>
            </a:pPr>
            <a:r>
              <a:rPr lang="en-US" sz="3600" dirty="0"/>
              <a:t>Reports</a:t>
            </a:r>
          </a:p>
        </p:txBody>
      </p:sp>
      <p:sp>
        <p:nvSpPr>
          <p:cNvPr id="35" name="Arrow: Right 3" descr="Arrow Pointing East with Solid Fill">
            <a:extLst>
              <a:ext uri="{FF2B5EF4-FFF2-40B4-BE49-F238E27FC236}">
                <a16:creationId xmlns:a16="http://schemas.microsoft.com/office/drawing/2014/main" id="{25959359-F33C-4FE5-B3CB-2CCE5E07DDD2}"/>
              </a:ext>
            </a:extLst>
          </p:cNvPr>
          <p:cNvSpPr/>
          <p:nvPr/>
        </p:nvSpPr>
        <p:spPr>
          <a:xfrm>
            <a:off x="8680308" y="3530847"/>
            <a:ext cx="1171101" cy="435054"/>
          </a:xfrm>
          <a:prstGeom prst="rightArrow">
            <a:avLst/>
          </a:prstGeom>
          <a:solidFill>
            <a:srgbClr val="7A9A0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" descr="June 1st Calendar Page">
            <a:extLst>
              <a:ext uri="{FF2B5EF4-FFF2-40B4-BE49-F238E27FC236}">
                <a16:creationId xmlns:a16="http://schemas.microsoft.com/office/drawing/2014/main" id="{EA113517-FE95-4B31-8569-64F41D1BE6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t="14610" r="22847" b="19558"/>
          <a:stretch/>
        </p:blipFill>
        <p:spPr>
          <a:xfrm>
            <a:off x="10416332" y="3062574"/>
            <a:ext cx="1132541" cy="1371600"/>
          </a:xfrm>
          <a:prstGeom prst="rect">
            <a:avLst/>
          </a:prstGeom>
        </p:spPr>
      </p:pic>
      <p:sp>
        <p:nvSpPr>
          <p:cNvPr id="36" name="Arrow: Right 4" descr="Arrow Pointing East with Solid Fill">
            <a:extLst>
              <a:ext uri="{FF2B5EF4-FFF2-40B4-BE49-F238E27FC236}">
                <a16:creationId xmlns:a16="http://schemas.microsoft.com/office/drawing/2014/main" id="{BC09C054-0E25-407A-A9C3-863DE3BFC42A}"/>
              </a:ext>
            </a:extLst>
          </p:cNvPr>
          <p:cNvSpPr/>
          <p:nvPr/>
        </p:nvSpPr>
        <p:spPr>
          <a:xfrm>
            <a:off x="8665739" y="5326872"/>
            <a:ext cx="1171101" cy="435054"/>
          </a:xfrm>
          <a:prstGeom prst="rightArrow">
            <a:avLst/>
          </a:prstGeom>
          <a:solidFill>
            <a:srgbClr val="7A9A01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" descr="June 30th Calendar Page">
            <a:extLst>
              <a:ext uri="{FF2B5EF4-FFF2-40B4-BE49-F238E27FC236}">
                <a16:creationId xmlns:a16="http://schemas.microsoft.com/office/drawing/2014/main" id="{06514AA4-DED0-42B5-AC76-3546D7C51C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14894" r="23144" b="20000"/>
          <a:stretch/>
        </p:blipFill>
        <p:spPr>
          <a:xfrm>
            <a:off x="10416331" y="4858598"/>
            <a:ext cx="113254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51DD-A25B-4FDE-B803-1A7C5F4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4360"/>
            <a:ext cx="10972800" cy="731520"/>
          </a:xfrm>
        </p:spPr>
        <p:txBody>
          <a:bodyPr/>
          <a:lstStyle/>
          <a:p>
            <a:r>
              <a:rPr lang="en-US" dirty="0"/>
              <a:t>DERC Deadlines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592DD4D-4D23-4344-A8A1-0202FEA48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17405"/>
            <a:ext cx="10961077" cy="4709651"/>
          </a:xfrm>
        </p:spPr>
        <p:txBody>
          <a:bodyPr/>
          <a:lstStyle/>
          <a:p>
            <a:pPr marL="0" indent="0" defTabSz="1244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kern="1200" baseline="0" dirty="0">
                <a:ea typeface="Verdana" panose="020B0604030504040204" pitchFamily="34" charset="0"/>
                <a:cs typeface="Verdana" panose="020B0604030504040204" pitchFamily="34" charset="0"/>
              </a:rPr>
              <a:t>Credits must be in the site’s account (portfolio) before use</a:t>
            </a:r>
          </a:p>
          <a:p>
            <a:pPr marL="457200" indent="-457200" defTabSz="1244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b="1" kern="1200" baseline="0" dirty="0">
                <a:ea typeface="Verdana" panose="020B0604030504040204" pitchFamily="34" charset="0"/>
                <a:cs typeface="Verdana" panose="020B0604030504040204" pitchFamily="34" charset="0"/>
              </a:rPr>
              <a:t>Generations: </a:t>
            </a:r>
            <a:endParaRPr lang="en-US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7763" lvl="1" indent="-457200" defTabSz="1244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kern="1200" baseline="0" dirty="0">
                <a:ea typeface="Verdana" panose="020B0604030504040204" pitchFamily="34" charset="0"/>
                <a:cs typeface="Verdana" panose="020B0604030504040204" pitchFamily="34" charset="0"/>
              </a:rPr>
              <a:t>90 days after generation period</a:t>
            </a:r>
          </a:p>
          <a:p>
            <a:pPr marL="457200" lvl="1" indent="-457200" defTabSz="1244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800" b="1" kern="1200" baseline="0" dirty="0">
                <a:ea typeface="Verdana" panose="020B0604030504040204" pitchFamily="34" charset="0"/>
                <a:cs typeface="Verdana" panose="020B0604030504040204" pitchFamily="34" charset="0"/>
              </a:rPr>
              <a:t>Intent to Use: </a:t>
            </a:r>
            <a:endParaRPr lang="en-US" sz="28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indent="-457200" defTabSz="1244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DFW – August 1</a:t>
            </a:r>
            <a:r>
              <a:rPr lang="en-US" sz="2400" baseline="30000" dirty="0"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2" indent="-457200" defTabSz="1244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kern="1200" baseline="0" dirty="0">
                <a:ea typeface="Verdana" panose="020B0604030504040204" pitchFamily="34" charset="0"/>
                <a:cs typeface="Verdana" panose="020B0604030504040204" pitchFamily="34" charset="0"/>
              </a:rPr>
              <a:t>MECT –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October 1</a:t>
            </a:r>
            <a:r>
              <a:rPr lang="en-US" sz="2400" baseline="30000" dirty="0"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2" indent="-457200" defTabSz="1244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kern="1200" baseline="0" dirty="0">
                <a:ea typeface="Verdana" panose="020B0604030504040204" pitchFamily="34" charset="0"/>
                <a:cs typeface="Verdana" panose="020B0604030504040204" pitchFamily="34" charset="0"/>
              </a:rPr>
              <a:t>NSR Offsets &amp;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Mobile DERCs</a:t>
            </a:r>
            <a:r>
              <a:rPr lang="en-US" sz="2400" kern="1200" baseline="0" dirty="0"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90 days before use</a:t>
            </a:r>
          </a:p>
          <a:p>
            <a:pPr lvl="2" indent="-457200" defTabSz="1244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kern="1200" baseline="0" dirty="0">
                <a:ea typeface="Verdana" panose="020B0604030504040204" pitchFamily="34" charset="0"/>
                <a:cs typeface="Verdana" panose="020B0604030504040204" pitchFamily="34" charset="0"/>
              </a:rPr>
              <a:t>All Other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2400" kern="1200" baseline="0" dirty="0">
                <a:ea typeface="Verdana" panose="020B0604030504040204" pitchFamily="34" charset="0"/>
                <a:cs typeface="Verdana" panose="020B0604030504040204" pitchFamily="34" charset="0"/>
              </a:rPr>
              <a:t>45 days before use</a:t>
            </a:r>
          </a:p>
          <a:p>
            <a:pPr indent="-457200" defTabSz="1244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s-SV" b="1" kern="1200" dirty="0">
                <a:ea typeface="Verdana" panose="020B0604030504040204" pitchFamily="34" charset="0"/>
                <a:cs typeface="Verdana" panose="020B0604030504040204" pitchFamily="34" charset="0"/>
              </a:rPr>
              <a:t>Use:</a:t>
            </a:r>
          </a:p>
          <a:p>
            <a:pPr marL="1198563" lvl="2" indent="-508000" defTabSz="1244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s-SV" sz="2400" dirty="0">
                <a:ea typeface="Verdana" panose="020B0604030504040204" pitchFamily="34" charset="0"/>
                <a:cs typeface="Verdana" panose="020B0604030504040204" pitchFamily="34" charset="0"/>
              </a:rPr>
              <a:t>90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days</a:t>
            </a:r>
            <a:r>
              <a:rPr lang="es-SV" sz="2400" dirty="0">
                <a:ea typeface="Verdana" panose="020B0604030504040204" pitchFamily="34" charset="0"/>
                <a:cs typeface="Verdana" panose="020B0604030504040204" pitchFamily="34" charset="0"/>
              </a:rPr>
              <a:t> after use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  <a:endParaRPr lang="en-US" sz="2400" dirty="0"/>
          </a:p>
        </p:txBody>
      </p:sp>
      <p:pic>
        <p:nvPicPr>
          <p:cNvPr id="4" name="Picture 1" descr="Calendar with Solid Fill">
            <a:extLst>
              <a:ext uri="{FF2B5EF4-FFF2-40B4-BE49-F238E27FC236}">
                <a16:creationId xmlns:a16="http://schemas.microsoft.com/office/drawing/2014/main" id="{348ECF4F-20D0-410B-9F6C-8ED06E95B3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231" y="3972231"/>
            <a:ext cx="2885769" cy="2885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22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8963-BF2F-4918-89B4-1DD5DE2F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594360"/>
            <a:ext cx="10972799" cy="731520"/>
          </a:xfrm>
        </p:spPr>
        <p:txBody>
          <a:bodyPr/>
          <a:lstStyle/>
          <a:p>
            <a:r>
              <a:rPr lang="en-US" dirty="0"/>
              <a:t>ERC Deadlines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6552FA2-343E-45FF-954C-2188063C4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462" y="1980505"/>
            <a:ext cx="6921119" cy="3792037"/>
          </a:xfrm>
        </p:spPr>
        <p:txBody>
          <a:bodyPr/>
          <a:lstStyle/>
          <a:p>
            <a:pPr marL="0" lvl="1" indent="0" defTabSz="12446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800" b="1" dirty="0"/>
              <a:t>Credits must be in the site’s account (portfolio) before use</a:t>
            </a:r>
          </a:p>
          <a:p>
            <a:pPr marL="457200" lvl="1" indent="-457200" defTabSz="124460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2800" b="1" kern="1200" baseline="0" dirty="0"/>
              <a:t>Generations: </a:t>
            </a:r>
          </a:p>
          <a:p>
            <a:pPr marL="1025525" lvl="3" indent="-334963" defTabSz="12446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>
                <a:tab pos="974725" algn="l"/>
              </a:tabLst>
            </a:pPr>
            <a:r>
              <a:rPr lang="en-US" sz="2600" kern="1200" baseline="0" dirty="0"/>
              <a:t>2 years after facility’s emission reduction date</a:t>
            </a:r>
          </a:p>
          <a:p>
            <a:pPr marL="457200" lvl="1" indent="-457200" defTabSz="124460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2800" b="1" kern="1200" dirty="0"/>
              <a:t>Intent to Use:</a:t>
            </a:r>
          </a:p>
          <a:p>
            <a:pPr marL="1025525" lvl="3" indent="-334963" defTabSz="124460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600" kern="1200" dirty="0"/>
              <a:t>90 days before use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1" descr="Clock with Solid Fill">
            <a:extLst>
              <a:ext uri="{FF2B5EF4-FFF2-40B4-BE49-F238E27FC236}">
                <a16:creationId xmlns:a16="http://schemas.microsoft.com/office/drawing/2014/main" id="{C2ED4663-EC2C-42F4-8FDD-20EC9226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6761" y="1248985"/>
            <a:ext cx="4610344" cy="46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532300-5EBD-4AE0-ACE5-65D0862E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594360"/>
            <a:ext cx="10972799" cy="731520"/>
          </a:xfrm>
        </p:spPr>
        <p:txBody>
          <a:bodyPr>
            <a:normAutofit/>
          </a:bodyPr>
          <a:lstStyle/>
          <a:p>
            <a:r>
              <a:rPr lang="en-US" dirty="0"/>
              <a:t>Online Resources</a:t>
            </a:r>
          </a:p>
        </p:txBody>
      </p:sp>
      <p:pic>
        <p:nvPicPr>
          <p:cNvPr id="6" name="Picture 1" descr="Picture containing text, computer, floating red, pink, blue, green books, two papers rolled and tied one with a red ribbon and the other with a green ribbon.">
            <a:extLst>
              <a:ext uri="{FF2B5EF4-FFF2-40B4-BE49-F238E27FC236}">
                <a16:creationId xmlns:a16="http://schemas.microsoft.com/office/drawing/2014/main" id="{A34220A5-9ACF-41AD-B73F-62086DA07F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8592" y="2637967"/>
            <a:ext cx="4076545" cy="24894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429A3C9-C25B-42C4-A920-E6FDFAA0E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8115" y="1501705"/>
            <a:ext cx="5885293" cy="4761935"/>
          </a:xfrm>
        </p:spPr>
        <p:txBody>
          <a:bodyPr>
            <a:noAutofit/>
          </a:bodyPr>
          <a:lstStyle/>
          <a:p>
            <a:r>
              <a:rPr lang="en-US" b="1" dirty="0">
                <a:hlinkClick r:id="rId5" tooltip="EBT Main Webpage Link"/>
              </a:rPr>
              <a:t>EBT Main Webpage</a:t>
            </a:r>
            <a:endParaRPr lang="en-US" b="1" dirty="0"/>
          </a:p>
          <a:p>
            <a:pPr lvl="1"/>
            <a:r>
              <a:rPr lang="en-US" sz="2800" dirty="0"/>
              <a:t>Program-Specific Webpages</a:t>
            </a:r>
          </a:p>
          <a:p>
            <a:pPr lvl="1"/>
            <a:r>
              <a:rPr lang="en-US" sz="2800" dirty="0"/>
              <a:t>STEERS Guidance</a:t>
            </a:r>
          </a:p>
          <a:p>
            <a:pPr lvl="1">
              <a:spcAft>
                <a:spcPts val="2500"/>
              </a:spcAft>
            </a:pPr>
            <a:r>
              <a:rPr lang="en-US" sz="2800" dirty="0"/>
              <a:t>Credit &amp; Allowance Exchange</a:t>
            </a:r>
          </a:p>
          <a:p>
            <a:r>
              <a:rPr lang="en-US" b="1" dirty="0">
                <a:hlinkClick r:id="rId6" tooltip="Credit and Allowance Registry Webpage Link"/>
              </a:rPr>
              <a:t>Credit &amp; Allowance Registry</a:t>
            </a:r>
            <a:endParaRPr lang="en-US" b="1" dirty="0"/>
          </a:p>
          <a:p>
            <a:pPr lvl="1"/>
            <a:r>
              <a:rPr lang="en-US" sz="2800" dirty="0"/>
              <a:t>EBT Project Information</a:t>
            </a:r>
          </a:p>
          <a:p>
            <a:pPr lvl="1">
              <a:spcAft>
                <a:spcPts val="2500"/>
              </a:spcAft>
            </a:pPr>
            <a:r>
              <a:rPr lang="en-US" sz="2800" dirty="0"/>
              <a:t>EBT Account Balances</a:t>
            </a:r>
          </a:p>
          <a:p>
            <a:r>
              <a:rPr lang="en-US" b="1" dirty="0">
                <a:hlinkClick r:id="rId7" tooltip="TCEQ Records Online Webpage Link"/>
              </a:rPr>
              <a:t>TCEQ Records Online</a:t>
            </a:r>
            <a:endParaRPr lang="en-US" b="1" dirty="0"/>
          </a:p>
          <a:p>
            <a:pPr lvl="1"/>
            <a:r>
              <a:rPr lang="en-US" sz="2800" dirty="0"/>
              <a:t>EBT Project Files</a:t>
            </a:r>
          </a:p>
        </p:txBody>
      </p:sp>
    </p:spTree>
    <p:extLst>
      <p:ext uri="{BB962C8B-B14F-4D97-AF65-F5344CB8AC3E}">
        <p14:creationId xmlns:p14="http://schemas.microsoft.com/office/powerpoint/2010/main" val="2013437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9A82-3B07-45C3-92FA-27DC4B6B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94360"/>
            <a:ext cx="10972800" cy="73152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D666E37-4E16-48DD-B0F7-A26C5BD40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52" y="2037043"/>
            <a:ext cx="5669280" cy="4155513"/>
          </a:xfrm>
        </p:spPr>
        <p:txBody>
          <a:bodyPr/>
          <a:lstStyle/>
          <a:p>
            <a:pPr marL="0" indent="0">
              <a:spcAft>
                <a:spcPts val="6000"/>
              </a:spcAft>
              <a:buNone/>
            </a:pPr>
            <a:r>
              <a:rPr lang="en-US" sz="3000" b="1" dirty="0"/>
              <a:t>Contact Us</a:t>
            </a:r>
            <a:endParaRPr lang="en-US" sz="3000" dirty="0">
              <a:solidFill>
                <a:srgbClr val="000000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3000" dirty="0">
                <a:solidFill>
                  <a:srgbClr val="000000"/>
                </a:solidFill>
              </a:rPr>
              <a:t>Marie Mercado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3000" dirty="0">
                <a:solidFill>
                  <a:srgbClr val="0000FF"/>
                </a:solidFill>
                <a:hlinkClick r:id="rId3" tooltip="Marie Mercado Email Link"/>
              </a:rPr>
              <a:t>Marie.Mercado@tceq.texas.gov</a:t>
            </a:r>
            <a:r>
              <a:rPr lang="en-US" sz="3000" dirty="0">
                <a:solidFill>
                  <a:srgbClr val="0000FF"/>
                </a:solidFill>
              </a:rPr>
              <a:t>  </a:t>
            </a:r>
          </a:p>
          <a:p>
            <a:pPr marL="0" indent="0">
              <a:spcBef>
                <a:spcPts val="100"/>
              </a:spcBef>
              <a:spcAft>
                <a:spcPts val="6000"/>
              </a:spcAft>
              <a:buNone/>
            </a:pPr>
            <a:r>
              <a:rPr lang="en-US" sz="3000" dirty="0"/>
              <a:t>(512) 239-2054</a:t>
            </a:r>
            <a:endParaRPr lang="en-US" sz="3000" dirty="0">
              <a:solidFill>
                <a:srgbClr val="0000FF"/>
              </a:solidFill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sz="3000" dirty="0">
                <a:solidFill>
                  <a:srgbClr val="000000"/>
                </a:solidFill>
              </a:rPr>
              <a:t>EBT Inbox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3000" dirty="0">
                <a:solidFill>
                  <a:srgbClr val="0000FF"/>
                </a:solidFill>
                <a:hlinkClick r:id="rId4" tooltip="EBT Inbox Email Link"/>
              </a:rPr>
              <a:t>ebt@tceq.texas.gov</a:t>
            </a:r>
            <a:endParaRPr lang="en-US" sz="3000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1" descr="Horizontal Dividing Line">
            <a:extLst>
              <a:ext uri="{FF2B5EF4-FFF2-40B4-BE49-F238E27FC236}">
                <a16:creationId xmlns:a16="http://schemas.microsoft.com/office/drawing/2014/main" id="{DC68DD1C-895E-49A0-8116-0DFBE051A3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52208" y="1828800"/>
            <a:ext cx="20052" cy="4572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27387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1" descr="Connect with TCEQ">
            <a:extLst>
              <a:ext uri="{FF2B5EF4-FFF2-40B4-BE49-F238E27FC236}">
                <a16:creationId xmlns:a16="http://schemas.microsoft.com/office/drawing/2014/main" id="{26B89140-5397-4108-BD46-37735323C009}"/>
              </a:ext>
            </a:extLst>
          </p:cNvPr>
          <p:cNvGrpSpPr/>
          <p:nvPr/>
        </p:nvGrpSpPr>
        <p:grpSpPr>
          <a:xfrm>
            <a:off x="6546051" y="1828800"/>
            <a:ext cx="5039397" cy="4482077"/>
            <a:chOff x="6318413" y="1781563"/>
            <a:chExt cx="5039397" cy="4482077"/>
          </a:xfrm>
        </p:grpSpPr>
        <p:pic>
          <p:nvPicPr>
            <p:cNvPr id="9" name="Picture 1" descr="Air Emissions Picture  (TCEQ Website)&#10;">
              <a:extLst>
                <a:ext uri="{FF2B5EF4-FFF2-40B4-BE49-F238E27FC236}">
                  <a16:creationId xmlns:a16="http://schemas.microsoft.com/office/drawing/2014/main" id="{982EBB2C-3AA1-4520-91FC-6A7CC6BB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8969" y="1823999"/>
              <a:ext cx="1097280" cy="799778"/>
            </a:xfrm>
            <a:prstGeom prst="rect">
              <a:avLst/>
            </a:prstGeom>
            <a:ln w="38100">
              <a:solidFill>
                <a:srgbClr val="008DF6"/>
              </a:solidFill>
            </a:ln>
          </p:spPr>
        </p:pic>
        <p:pic>
          <p:nvPicPr>
            <p:cNvPr id="12" name="Picture 2" descr="Email Icon (TCEQ Website)">
              <a:extLst>
                <a:ext uri="{FF2B5EF4-FFF2-40B4-BE49-F238E27FC236}">
                  <a16:creationId xmlns:a16="http://schemas.microsoft.com/office/drawing/2014/main" id="{58716F96-FCEF-4B80-BFBA-5D817BF82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413" y="3672064"/>
              <a:ext cx="1097280" cy="612435"/>
            </a:xfrm>
            <a:prstGeom prst="rect">
              <a:avLst/>
            </a:prstGeom>
          </p:spPr>
        </p:pic>
        <p:pic>
          <p:nvPicPr>
            <p:cNvPr id="19" name="Picture 3" descr="Twitter Logo">
              <a:extLst>
                <a:ext uri="{FF2B5EF4-FFF2-40B4-BE49-F238E27FC236}">
                  <a16:creationId xmlns:a16="http://schemas.microsoft.com/office/drawing/2014/main" id="{DE03D3EC-0837-4016-BF53-EA265ED7E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3" t="14923" r="15042" b="18411"/>
            <a:stretch/>
          </p:blipFill>
          <p:spPr>
            <a:xfrm>
              <a:off x="6318413" y="5219142"/>
              <a:ext cx="1097280" cy="1044498"/>
            </a:xfrm>
            <a:prstGeom prst="rect">
              <a:avLst/>
            </a:prstGeom>
          </p:spPr>
        </p:pic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BD08FC62-5975-4EA7-81C3-64EA9DD445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39054" y="1781563"/>
              <a:ext cx="3718756" cy="4237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01654B"/>
                </a:buClr>
                <a:buSzPct val="95000"/>
                <a:buChar char="•"/>
                <a:defRPr sz="2400" baseline="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654B"/>
                </a:buClr>
                <a:buSzPct val="100000"/>
                <a:buChar char="–"/>
                <a:defRPr sz="2000" baseline="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654B"/>
                </a:buClr>
                <a:buSzPct val="55000"/>
                <a:buFont typeface="Wingdings" pitchFamily="2" charset="2"/>
                <a:buChar char="§"/>
                <a:defRPr sz="2000" baseline="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654B"/>
                </a:buClr>
                <a:buSzPct val="65000"/>
                <a:buChar char="•"/>
                <a:defRPr sz="2000" baseline="0">
                  <a:solidFill>
                    <a:schemeClr val="tx1"/>
                  </a:solidFill>
                  <a:latin typeface="Georgia" pitchFamily="18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654B"/>
                </a:buClr>
                <a:buSzPct val="100000"/>
                <a:buChar char="•"/>
                <a:defRPr sz="2000" baseline="0"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654B"/>
                </a:buClr>
                <a:buSzPct val="100000"/>
                <a:buChar char="•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654B"/>
                </a:buClr>
                <a:buSzPct val="100000"/>
                <a:buChar char="•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654B"/>
                </a:buClr>
                <a:buSzPct val="100000"/>
                <a:buChar char="•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1654B"/>
                </a:buClr>
                <a:buSzPct val="100000"/>
                <a:buChar char="•"/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lvl="1" indent="0">
                <a:spcAft>
                  <a:spcPts val="8500"/>
                </a:spcAft>
                <a:buNone/>
              </a:pPr>
              <a:r>
                <a:rPr lang="en-US" sz="3000" dirty="0">
                  <a:latin typeface="+mn-lt"/>
                </a:rPr>
                <a:t>Visit </a:t>
              </a:r>
              <a:r>
                <a:rPr lang="en-US" sz="3000" b="1" dirty="0">
                  <a:solidFill>
                    <a:srgbClr val="0000FF"/>
                  </a:solidFill>
                  <a:latin typeface="+mn-lt"/>
                  <a:hlinkClick r:id="rId8" tooltip="EBT Webpage Link"/>
                </a:rPr>
                <a:t>EBT Webpage</a:t>
              </a:r>
              <a:r>
                <a:rPr lang="en-US" sz="3000" b="1" dirty="0">
                  <a:solidFill>
                    <a:srgbClr val="0000FF"/>
                  </a:solidFill>
                  <a:latin typeface="+mn-lt"/>
                </a:rPr>
                <a:t> </a:t>
              </a:r>
              <a:endParaRPr lang="en-US" sz="3000" dirty="0">
                <a:latin typeface="+mn-lt"/>
              </a:endParaRPr>
            </a:p>
            <a:p>
              <a:pPr marL="0" lvl="1" indent="0">
                <a:spcAft>
                  <a:spcPts val="8500"/>
                </a:spcAft>
                <a:buNone/>
              </a:pPr>
              <a:r>
                <a:rPr lang="en-US" sz="3000" b="1" dirty="0">
                  <a:solidFill>
                    <a:srgbClr val="0000FF"/>
                  </a:solidFill>
                  <a:latin typeface="+mn-lt"/>
                  <a:hlinkClick r:id="rId9" tooltip="Sign up to receive e-mail updates Webpage Link"/>
                </a:rPr>
                <a:t>Sign up to receive </a:t>
              </a:r>
              <a:br>
                <a:rPr lang="en-US" sz="3000" b="1" dirty="0">
                  <a:solidFill>
                    <a:srgbClr val="0000FF"/>
                  </a:solidFill>
                  <a:latin typeface="+mn-lt"/>
                  <a:hlinkClick r:id="rId9" tooltip="Sign up to receive e-mail updates Webpage Link"/>
                </a:rPr>
              </a:br>
              <a:r>
                <a:rPr lang="en-US" sz="3000" b="1" dirty="0">
                  <a:solidFill>
                    <a:srgbClr val="0000FF"/>
                  </a:solidFill>
                  <a:latin typeface="+mn-lt"/>
                  <a:hlinkClick r:id="rId9" tooltip="Sign up to receive e-mail updates Webpage Link"/>
                </a:rPr>
                <a:t>e-mail updates</a:t>
              </a:r>
              <a:endParaRPr lang="en-US" sz="3000" b="1" dirty="0">
                <a:latin typeface="+mn-lt"/>
              </a:endParaRPr>
            </a:p>
            <a:p>
              <a:pPr marL="0" indent="0">
                <a:spcAft>
                  <a:spcPts val="0"/>
                </a:spcAft>
                <a:buNone/>
              </a:pPr>
              <a:r>
                <a:rPr lang="en-US" sz="3000" b="1" dirty="0">
                  <a:solidFill>
                    <a:srgbClr val="0000FF"/>
                  </a:solidFill>
                  <a:latin typeface="+mn-lt"/>
                  <a:hlinkClick r:id="rId10" tooltip="Follow us @TCEQ Twitter Link"/>
                </a:rPr>
                <a:t>Follow us @ TCEQ</a:t>
              </a:r>
              <a:endParaRPr lang="en-US" sz="3000" b="1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63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E657-FF6A-4769-BFAF-F814E5E7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4360"/>
            <a:ext cx="10972800" cy="731520"/>
          </a:xfrm>
        </p:spPr>
        <p:txBody>
          <a:bodyPr/>
          <a:lstStyle/>
          <a:p>
            <a:r>
              <a:rPr lang="en-US" dirty="0"/>
              <a:t>Presentation Overview</a:t>
            </a:r>
          </a:p>
        </p:txBody>
      </p:sp>
      <p:graphicFrame>
        <p:nvGraphicFramePr>
          <p:cNvPr id="10" name="Table 1" descr="Presentation Overview">
            <a:extLst>
              <a:ext uri="{FF2B5EF4-FFF2-40B4-BE49-F238E27FC236}">
                <a16:creationId xmlns:a16="http://schemas.microsoft.com/office/drawing/2014/main" id="{8E55D98B-6CDA-4364-9B72-6C0823BC10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76469"/>
              </p:ext>
            </p:extLst>
          </p:nvPr>
        </p:nvGraphicFramePr>
        <p:xfrm>
          <a:off x="609599" y="1773936"/>
          <a:ext cx="1097280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650348434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374615665"/>
                    </a:ext>
                  </a:extLst>
                </a:gridCol>
              </a:tblGrid>
              <a:tr h="2194560">
                <a:tc>
                  <a:txBody>
                    <a:bodyPr/>
                    <a:lstStyle/>
                    <a:p>
                      <a:pPr marL="514350" indent="-514350"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3200" b="1" dirty="0"/>
                        <a:t>EBT Programs</a:t>
                      </a:r>
                    </a:p>
                    <a:p>
                      <a:pPr marL="800100" lvl="1" indent="-342900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Cap and Trade</a:t>
                      </a:r>
                    </a:p>
                    <a:p>
                      <a:pPr marL="800100" lvl="1" indent="-342900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Credits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spcAft>
                          <a:spcPts val="1000"/>
                        </a:spcAft>
                        <a:buFont typeface="+mj-lt"/>
                        <a:buAutoNum type="arabicPeriod" startAt="2"/>
                      </a:pPr>
                      <a:r>
                        <a:rPr lang="en-US" sz="3200" b="1" dirty="0"/>
                        <a:t>EBT and Air Permits</a:t>
                      </a:r>
                    </a:p>
                    <a:p>
                      <a:pPr marL="800100" lvl="1" indent="-342900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Offsets</a:t>
                      </a:r>
                    </a:p>
                    <a:p>
                      <a:pPr marL="800100" lvl="1" indent="-342900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Netting</a:t>
                      </a:r>
                    </a:p>
                  </a:txBody>
                  <a:tcPr>
                    <a:lnL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31838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pPr marL="514350" indent="-514350">
                        <a:spcAft>
                          <a:spcPts val="1000"/>
                        </a:spcAft>
                        <a:buFont typeface="+mj-lt"/>
                        <a:buAutoNum type="arabicPeriod" startAt="3"/>
                      </a:pPr>
                      <a:r>
                        <a:rPr lang="en-US" sz="3200" b="1" dirty="0"/>
                        <a:t>Updates</a:t>
                      </a:r>
                    </a:p>
                    <a:p>
                      <a:pPr marL="800100" lvl="1" indent="-342900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ERC Generation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General Workbook</a:t>
                      </a:r>
                    </a:p>
                    <a:p>
                      <a:pPr marL="800100" lvl="1" indent="-342900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STEERS Forms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spcAft>
                          <a:spcPts val="1000"/>
                        </a:spcAft>
                        <a:buFont typeface="+mj-lt"/>
                        <a:buAutoNum type="arabicPeriod" startAt="4"/>
                      </a:pPr>
                      <a:r>
                        <a:rPr lang="en-US" sz="3200" b="1" dirty="0"/>
                        <a:t>Additional Information</a:t>
                      </a:r>
                    </a:p>
                    <a:p>
                      <a:pPr marL="800100" lvl="1" indent="-342900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Deadlines</a:t>
                      </a:r>
                    </a:p>
                    <a:p>
                      <a:pPr marL="800100" lvl="1" indent="-342900"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Resources</a:t>
                      </a:r>
                    </a:p>
                  </a:txBody>
                  <a:tcPr>
                    <a:lnL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2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9924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967024F-0DC2-48D8-A9D4-75AF2643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63412" y="2704721"/>
            <a:ext cx="6732174" cy="3558919"/>
            <a:chOff x="4663412" y="2704721"/>
            <a:chExt cx="6732174" cy="3558919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9A3A750F-02BE-41A0-A0A0-62003AD02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412" y="3010734"/>
              <a:ext cx="1126177" cy="8365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344E9F0-A6C2-4EC5-851B-4A1170E64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70AD47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836" y="5062674"/>
              <a:ext cx="1098753" cy="995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raphic 3">
              <a:extLst>
                <a:ext uri="{FF2B5EF4-FFF2-40B4-BE49-F238E27FC236}">
                  <a16:creationId xmlns:a16="http://schemas.microsoft.com/office/drawing/2014/main" id="{00338C3D-CC21-4FB1-9F3A-5223FE7C5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43402" y="2704721"/>
              <a:ext cx="1348334" cy="1222040"/>
            </a:xfrm>
            <a:prstGeom prst="rect">
              <a:avLst/>
            </a:prstGeom>
          </p:spPr>
        </p:pic>
        <p:pic>
          <p:nvPicPr>
            <p:cNvPr id="15" name="Graphic 4">
              <a:extLst>
                <a:ext uri="{FF2B5EF4-FFF2-40B4-BE49-F238E27FC236}">
                  <a16:creationId xmlns:a16="http://schemas.microsoft.com/office/drawing/2014/main" id="{731CC530-0365-49AA-A95F-ACE240967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44178" y="4857546"/>
              <a:ext cx="1551408" cy="1406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86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80CB-DD4B-4CC4-8D99-BBA7D10F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4360"/>
            <a:ext cx="10972800" cy="731520"/>
          </a:xfrm>
        </p:spPr>
        <p:txBody>
          <a:bodyPr/>
          <a:lstStyle/>
          <a:p>
            <a:r>
              <a:rPr lang="en-US" dirty="0"/>
              <a:t>EBT Programs</a:t>
            </a:r>
          </a:p>
        </p:txBody>
      </p:sp>
      <p:grpSp>
        <p:nvGrpSpPr>
          <p:cNvPr id="11" name="Group 3" descr="EBT Programs">
            <a:extLst>
              <a:ext uri="{FF2B5EF4-FFF2-40B4-BE49-F238E27FC236}">
                <a16:creationId xmlns:a16="http://schemas.microsoft.com/office/drawing/2014/main" id="{B7B0518E-1127-4A21-84C6-264A3AC123EC}"/>
              </a:ext>
            </a:extLst>
          </p:cNvPr>
          <p:cNvGrpSpPr/>
          <p:nvPr/>
        </p:nvGrpSpPr>
        <p:grpSpPr>
          <a:xfrm>
            <a:off x="644013" y="1474446"/>
            <a:ext cx="10903974" cy="5047393"/>
            <a:chOff x="644013" y="1474446"/>
            <a:chExt cx="10903974" cy="5047393"/>
          </a:xfrm>
        </p:grpSpPr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48B97533-A432-4799-A320-3D01BDDDCDA9}"/>
                </a:ext>
              </a:extLst>
            </p:cNvPr>
            <p:cNvGrpSpPr/>
            <p:nvPr/>
          </p:nvGrpSpPr>
          <p:grpSpPr>
            <a:xfrm>
              <a:off x="644013" y="1474446"/>
              <a:ext cx="10903974" cy="2423160"/>
              <a:chOff x="-240240" y="1284328"/>
              <a:chExt cx="11749124" cy="2366869"/>
            </a:xfrm>
          </p:grpSpPr>
          <p:sp>
            <p:nvSpPr>
              <p:cNvPr id="9" name="Text 1">
                <a:extLst>
                  <a:ext uri="{FF2B5EF4-FFF2-40B4-BE49-F238E27FC236}">
                    <a16:creationId xmlns:a16="http://schemas.microsoft.com/office/drawing/2014/main" id="{AFA8A782-FB81-49E6-9126-F502E53954A1}"/>
                  </a:ext>
                </a:extLst>
              </p:cNvPr>
              <p:cNvSpPr/>
              <p:nvPr/>
            </p:nvSpPr>
            <p:spPr>
              <a:xfrm>
                <a:off x="3774353" y="1324762"/>
                <a:ext cx="7734531" cy="2286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216725" rIns="340550" bIns="216727" numCol="1" spcCol="1270" anchor="ctr" anchorCtr="0">
                <a:noAutofit/>
              </a:bodyPr>
              <a:lstStyle/>
              <a:p>
                <a:pPr marL="457200" lvl="2" defTabSz="1244600">
                  <a:spcBef>
                    <a:spcPct val="0"/>
                  </a:spcBef>
                  <a:spcAft>
                    <a:spcPts val="500"/>
                  </a:spcAft>
                </a:pPr>
                <a:r>
                  <a:rPr lang="es-SV" sz="3000" b="1" kern="120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MECT, HECT, &amp; EBTA</a:t>
                </a:r>
              </a:p>
              <a:p>
                <a:pPr marL="742950" lvl="2" indent="-285750" defTabSz="1244600">
                  <a:spcBef>
                    <a:spcPct val="0"/>
                  </a:spcBef>
                  <a:spcAft>
                    <a:spcPts val="500"/>
                  </a:spcAft>
                  <a:buChar char="•"/>
                </a:pPr>
                <a:r>
                  <a:rPr lang="en-US" sz="2800" kern="120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Enforceable cap</a:t>
                </a:r>
              </a:p>
              <a:p>
                <a:pPr marL="742950" lvl="2" indent="-285750" defTabSz="1244600">
                  <a:spcBef>
                    <a:spcPct val="0"/>
                  </a:spcBef>
                  <a:spcAft>
                    <a:spcPts val="500"/>
                  </a:spcAft>
                  <a:buChar char="•"/>
                </a:pPr>
                <a:r>
                  <a:rPr lang="en-US" sz="2800" kern="120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Limit NO</a:t>
                </a:r>
                <a:r>
                  <a:rPr lang="en-US" sz="2800" kern="1200" baseline="-2500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X</a:t>
                </a:r>
                <a:r>
                  <a:rPr lang="en-US" sz="2800" kern="120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/HRVOC/</a:t>
                </a:r>
                <a:r>
                  <a:rPr lang="en-US" sz="280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SO</a:t>
                </a:r>
                <a:r>
                  <a:rPr lang="en-US" sz="2800" baseline="-2500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n-US" sz="280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800" kern="1200" baseline="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emissions from affected facilities within a region</a:t>
                </a:r>
              </a:p>
            </p:txBody>
          </p:sp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5C08BA55-4B4B-44BD-A85D-816232E2F8F1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-240240" y="1284328"/>
                <a:ext cx="4838221" cy="2366869"/>
              </a:xfrm>
              <a:prstGeom prst="flowChartOnlineStorage">
                <a:avLst/>
              </a:prstGeom>
              <a:solidFill>
                <a:srgbClr val="7A9A0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047" tIns="177087" rIns="238047" bIns="177087" numCol="1" spcCol="1270" anchor="ctr" anchorCtr="0">
                <a:noAutofit/>
              </a:bodyPr>
              <a:lstStyle/>
              <a:p>
                <a:pPr marL="0" lvl="0" indent="0" defTabSz="1422400" rtl="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b="1" kern="1200" baseline="0" dirty="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Mandatory Cap &amp; Trade Programs</a:t>
                </a:r>
                <a:endParaRPr lang="es-SV" sz="3200" kern="1200" dirty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477AF0E0-A155-4F5C-B7ED-4705DF22BCF9}"/>
                </a:ext>
              </a:extLst>
            </p:cNvPr>
            <p:cNvGrpSpPr/>
            <p:nvPr/>
          </p:nvGrpSpPr>
          <p:grpSpPr>
            <a:xfrm>
              <a:off x="644013" y="4098679"/>
              <a:ext cx="10903974" cy="2423160"/>
              <a:chOff x="-242707" y="3839641"/>
              <a:chExt cx="11749124" cy="2833609"/>
            </a:xfrm>
          </p:grpSpPr>
          <p:sp>
            <p:nvSpPr>
              <p:cNvPr id="7" name="Text 2">
                <a:extLst>
                  <a:ext uri="{FF2B5EF4-FFF2-40B4-BE49-F238E27FC236}">
                    <a16:creationId xmlns:a16="http://schemas.microsoft.com/office/drawing/2014/main" id="{59F002E0-80E5-4213-8E6F-BA25DC570B3B}"/>
                  </a:ext>
                </a:extLst>
              </p:cNvPr>
              <p:cNvSpPr/>
              <p:nvPr/>
            </p:nvSpPr>
            <p:spPr>
              <a:xfrm>
                <a:off x="3770592" y="3888049"/>
                <a:ext cx="7735825" cy="272668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216725" rIns="340550" bIns="216727" numCol="1" spcCol="1270" anchor="ctr" anchorCtr="0">
                <a:noAutofit/>
              </a:bodyPr>
              <a:lstStyle/>
              <a:p>
                <a:pPr marL="457200" lvl="2" defTabSz="1244600"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s-SV" sz="3000" b="1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DERC &amp; ERC</a:t>
                </a:r>
                <a:endParaRPr lang="es-SV" sz="3000" b="1" kern="1200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742950" lvl="2" indent="-285750" defTabSz="1244600">
                  <a:spcBef>
                    <a:spcPct val="0"/>
                  </a:spcBef>
                  <a:spcAft>
                    <a:spcPts val="500"/>
                  </a:spcAft>
                  <a:buChar char="•"/>
                </a:pPr>
                <a:r>
                  <a:rPr lang="en-US" sz="2800" kern="1200" baseline="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Generated from emission reductions</a:t>
                </a:r>
                <a:endParaRPr lang="en-US" sz="2800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742950" lvl="2" indent="-285750" defTabSz="1244600">
                  <a:spcBef>
                    <a:spcPct val="0"/>
                  </a:spcBef>
                  <a:spcAft>
                    <a:spcPts val="500"/>
                  </a:spcAft>
                  <a:buChar char="•"/>
                </a:pPr>
                <a:r>
                  <a:rPr lang="en-US" sz="280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Used</a:t>
                </a:r>
                <a:r>
                  <a:rPr lang="en-US" sz="2800" kern="1200" baseline="0" dirty="0"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 for compliance purposes </a:t>
                </a:r>
                <a:endParaRPr lang="es-SV" sz="2800" kern="1200" dirty="0"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" name="Subtitle 2">
                <a:extLst>
                  <a:ext uri="{FF2B5EF4-FFF2-40B4-BE49-F238E27FC236}">
                    <a16:creationId xmlns:a16="http://schemas.microsoft.com/office/drawing/2014/main" id="{9C2509C6-7D49-40A3-82DB-71B6ECD9ABC9}"/>
                  </a:ext>
                </a:extLst>
              </p:cNvPr>
              <p:cNvSpPr/>
              <p:nvPr/>
            </p:nvSpPr>
            <p:spPr>
              <a:xfrm>
                <a:off x="-242707" y="3839641"/>
                <a:ext cx="4838222" cy="2833609"/>
              </a:xfrm>
              <a:prstGeom prst="flowChartOnlineStorage">
                <a:avLst/>
              </a:prstGeom>
              <a:solidFill>
                <a:srgbClr val="0092BC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8047" tIns="177087" rIns="238047" bIns="177087" numCol="1" spcCol="1270" anchor="ctr" anchorCtr="0">
                <a:noAutofit/>
              </a:bodyPr>
              <a:lstStyle/>
              <a:p>
                <a:pPr marL="0" lvl="0" indent="0" defTabSz="1422400" rtl="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200" b="1" kern="1200" baseline="0" dirty="0">
                    <a:solidFill>
                      <a:schemeClr val="tx1"/>
                    </a:solidFill>
                    <a:latin typeface="+mj-lt"/>
                    <a:ea typeface="Verdana" panose="020B0604030504040204" pitchFamily="34" charset="0"/>
                    <a:cs typeface="Verdana" panose="020B0604030504040204" pitchFamily="34" charset="0"/>
                  </a:rPr>
                  <a:t>Voluntary Emission Credit Programs </a:t>
                </a:r>
                <a:endParaRPr lang="es-SV" sz="3200" kern="1200" dirty="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82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B7D0-F0EC-4A04-A496-EB85BD0D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4360"/>
            <a:ext cx="10972800" cy="731520"/>
          </a:xfrm>
        </p:spPr>
        <p:txBody>
          <a:bodyPr/>
          <a:lstStyle/>
          <a:p>
            <a:r>
              <a:rPr lang="en-US" dirty="0"/>
              <a:t>EBT and Air Permits: Offsets </a:t>
            </a:r>
          </a:p>
        </p:txBody>
      </p:sp>
      <p:graphicFrame>
        <p:nvGraphicFramePr>
          <p:cNvPr id="5" name="Table 1" descr="Offsets">
            <a:extLst>
              <a:ext uri="{FF2B5EF4-FFF2-40B4-BE49-F238E27FC236}">
                <a16:creationId xmlns:a16="http://schemas.microsoft.com/office/drawing/2014/main" id="{CEF94264-C823-4B95-B744-29040EC6D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5104"/>
              </p:ext>
            </p:extLst>
          </p:nvPr>
        </p:nvGraphicFramePr>
        <p:xfrm>
          <a:off x="609599" y="1499616"/>
          <a:ext cx="10972800" cy="4937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64635">
                  <a:extLst>
                    <a:ext uri="{9D8B030D-6E8A-4147-A177-3AD203B41FA5}">
                      <a16:colId xmlns:a16="http://schemas.microsoft.com/office/drawing/2014/main" val="2999314302"/>
                    </a:ext>
                  </a:extLst>
                </a:gridCol>
                <a:gridCol w="7708165">
                  <a:extLst>
                    <a:ext uri="{9D8B030D-6E8A-4147-A177-3AD203B41FA5}">
                      <a16:colId xmlns:a16="http://schemas.microsoft.com/office/drawing/2014/main" val="2298936660"/>
                    </a:ext>
                  </a:extLst>
                </a:gridCol>
              </a:tblGrid>
              <a:tr h="1645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MECT &amp; HECT Allowances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9B3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effectLst/>
                        </a:rPr>
                        <a:t>Forms due 30 days before start of operation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effectLst/>
                        </a:rPr>
                        <a:t>Permanent allowance allocation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effectLst/>
                        </a:rPr>
                        <a:t>Facilities must be subject to the program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788764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DERC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>
                          <a:effectLst/>
                        </a:rPr>
                        <a:t>Form due 90 days before use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602337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ERC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B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effectLst/>
                        </a:rPr>
                        <a:t>Form due 90 days before start of operation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effectLst/>
                        </a:rPr>
                        <a:t>Once used, good for the life of the facility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77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B7D0-F0EC-4A04-A496-EB85BD0D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4360"/>
            <a:ext cx="10972800" cy="731520"/>
          </a:xfrm>
        </p:spPr>
        <p:txBody>
          <a:bodyPr/>
          <a:lstStyle/>
          <a:p>
            <a:r>
              <a:rPr lang="en-US" dirty="0"/>
              <a:t>EBT and Air Permits: Netting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8108E1D-927F-4DB9-9886-8454D63C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19656"/>
            <a:ext cx="8042788" cy="424281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SzPct val="100000"/>
              <a:buNone/>
            </a:pPr>
            <a:r>
              <a:rPr lang="en-US" sz="3200" dirty="0">
                <a:cs typeface="Calibri" panose="020F0502020204030204" pitchFamily="34" charset="0"/>
              </a:rPr>
              <a:t>Reductions certified as an ERC may be used in netting by the original generator per </a:t>
            </a:r>
            <a:br>
              <a:rPr lang="en-US" sz="3200" dirty="0">
                <a:cs typeface="Calibri" panose="020F0502020204030204" pitchFamily="34" charset="0"/>
              </a:rPr>
            </a:br>
            <a:r>
              <a:rPr lang="en-US" sz="3200" dirty="0">
                <a:cs typeface="Calibri" panose="020F0502020204030204" pitchFamily="34" charset="0"/>
                <a:hlinkClick r:id="rId3" tooltip="30 TAC §101.306(a)(4) Webpage Link"/>
              </a:rPr>
              <a:t>30 TAC §101.306(a)(4)</a:t>
            </a:r>
            <a:r>
              <a:rPr lang="en-US" sz="3200" dirty="0">
                <a:cs typeface="Calibri" panose="020F0502020204030204" pitchFamily="34" charset="0"/>
              </a:rPr>
              <a:t> if: </a:t>
            </a:r>
          </a:p>
          <a:p>
            <a:pPr lvl="1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3200" dirty="0">
                <a:cs typeface="Calibri" panose="020F0502020204030204" pitchFamily="34" charset="0"/>
              </a:rPr>
              <a:t>ERC has not been used, sold, reserved for use, or otherwise relied upon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3200" dirty="0">
                <a:cs typeface="Calibri" panose="020F0502020204030204" pitchFamily="34" charset="0"/>
              </a:rPr>
              <a:t>Once used, ERC is voided &amp; no longer available for trading or other use</a:t>
            </a:r>
          </a:p>
        </p:txBody>
      </p:sp>
      <p:sp>
        <p:nvSpPr>
          <p:cNvPr id="8" name="Isosceles Triangle 2">
            <a:extLst>
              <a:ext uri="{FF2B5EF4-FFF2-40B4-BE49-F238E27FC236}">
                <a16:creationId xmlns:a16="http://schemas.microsoft.com/office/drawing/2014/main" id="{861DE56D-EE00-4092-A3C4-898BA24F2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26366" y="273377"/>
            <a:ext cx="3365634" cy="6584623"/>
          </a:xfrm>
          <a:prstGeom prst="triangle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1">
            <a:extLst>
              <a:ext uri="{FF2B5EF4-FFF2-40B4-BE49-F238E27FC236}">
                <a16:creationId xmlns:a16="http://schemas.microsoft.com/office/drawing/2014/main" id="{DD252720-0A82-4FEF-AFC3-C2D28BBE4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826366" y="273376"/>
            <a:ext cx="3365634" cy="6584623"/>
          </a:xfrm>
          <a:prstGeom prst="triangle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1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5ADB-1586-4991-8A64-B4C95F1C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94360"/>
            <a:ext cx="10972800" cy="731520"/>
          </a:xfrm>
        </p:spPr>
        <p:txBody>
          <a:bodyPr/>
          <a:lstStyle/>
          <a:p>
            <a:r>
              <a:rPr lang="en-US" dirty="0"/>
              <a:t>ERC Generation General Workbook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29635A4-C5BD-4CF2-B501-4147F22B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51" y="1486411"/>
            <a:ext cx="10888494" cy="4329927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en-US" sz="3200" b="1" dirty="0"/>
              <a:t>Goals</a:t>
            </a:r>
          </a:p>
          <a:p>
            <a:pPr marL="803275" lvl="2" indent="-346075" defTabSz="97790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application consistency &amp; streamline </a:t>
            </a: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defTabSz="97790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unnecessary information &amp; common mistakes</a:t>
            </a:r>
          </a:p>
          <a:p>
            <a:pPr marL="803275" lvl="2" indent="-346075" defTabSz="97790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predictability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EBT expectations</a:t>
            </a:r>
          </a:p>
          <a:p>
            <a:pPr marL="0" lvl="1" indent="0" defTabSz="977900">
              <a:lnSpc>
                <a:spcPct val="100000"/>
              </a:lnSpc>
              <a:spcBef>
                <a:spcPts val="2000"/>
              </a:spcBef>
              <a:spcAft>
                <a:spcPts val="500"/>
              </a:spcAft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Developed for</a:t>
            </a:r>
          </a:p>
          <a:p>
            <a:pPr marL="914400" lvl="2" indent="-457200" defTabSz="97790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Point Sources</a:t>
            </a:r>
          </a:p>
          <a:p>
            <a:pPr marL="914400" lvl="2" indent="-457200" defTabSz="97790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Area Sources</a:t>
            </a:r>
          </a:p>
          <a:p>
            <a:pPr marL="914400" lvl="2" indent="-457200" defTabSz="97790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Electric Generating Facilities</a:t>
            </a:r>
          </a:p>
        </p:txBody>
      </p:sp>
      <p:pic>
        <p:nvPicPr>
          <p:cNvPr id="5" name="Graphic 1" descr="Bullseye with solid fill">
            <a:extLst>
              <a:ext uri="{FF2B5EF4-FFF2-40B4-BE49-F238E27FC236}">
                <a16:creationId xmlns:a16="http://schemas.microsoft.com/office/drawing/2014/main" id="{5C9B70E7-D9C3-4DE4-A134-9FF616818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4097" y="3264835"/>
            <a:ext cx="3146000" cy="31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5ADB-1586-4991-8A64-B4C95F1C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94360"/>
            <a:ext cx="10972800" cy="731520"/>
          </a:xfrm>
        </p:spPr>
        <p:txBody>
          <a:bodyPr/>
          <a:lstStyle/>
          <a:p>
            <a:r>
              <a:rPr lang="en-US" dirty="0"/>
              <a:t>Important Workbook Information</a:t>
            </a:r>
          </a:p>
        </p:txBody>
      </p:sp>
      <p:pic>
        <p:nvPicPr>
          <p:cNvPr id="6" name="Graphic 1" descr="Megaphone1 Outline">
            <a:extLst>
              <a:ext uri="{FF2B5EF4-FFF2-40B4-BE49-F238E27FC236}">
                <a16:creationId xmlns:a16="http://schemas.microsoft.com/office/drawing/2014/main" id="{5C85CCDC-6E51-472B-A5CD-4532CE5D7D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173927">
            <a:off x="98735" y="1993019"/>
            <a:ext cx="4036596" cy="4036596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29635A4-C5BD-4CF2-B501-4147F22B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820" y="1455343"/>
            <a:ext cx="7404628" cy="4808297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200" b="1" dirty="0"/>
              <a:t>Location:</a:t>
            </a:r>
            <a:r>
              <a:rPr lang="en-US" sz="3200" dirty="0"/>
              <a:t> </a:t>
            </a:r>
            <a:r>
              <a:rPr lang="en-US" sz="3200" dirty="0">
                <a:hlinkClick r:id="rId5" tooltip="EBT ERC Webpage Link"/>
              </a:rPr>
              <a:t>EBT </a:t>
            </a:r>
            <a:r>
              <a:rPr lang="en-US" sz="3200" dirty="0">
                <a:solidFill>
                  <a:srgbClr val="FF0000"/>
                </a:solidFill>
                <a:hlinkClick r:id="rId5" tooltip="EBT ERC Webpage Link"/>
              </a:rPr>
              <a:t>ERC</a:t>
            </a:r>
            <a:r>
              <a:rPr lang="en-US" sz="3200" dirty="0">
                <a:hlinkClick r:id="rId5" tooltip="EBT ERC Webpage Link"/>
              </a:rPr>
              <a:t> Webpage</a:t>
            </a:r>
            <a:endParaRPr lang="en-US" sz="3200" dirty="0"/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200" b="1" dirty="0"/>
              <a:t>Mandatory:</a:t>
            </a:r>
            <a:r>
              <a:rPr lang="en-US" sz="3200" dirty="0"/>
              <a:t> Beginning October 1, 2022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3200" b="1" dirty="0"/>
              <a:t>Submit: </a:t>
            </a:r>
            <a:r>
              <a:rPr lang="en-US" sz="3200" dirty="0"/>
              <a:t>As attachment to </a:t>
            </a:r>
            <a:br>
              <a:rPr lang="en-US" sz="3200" dirty="0"/>
            </a:br>
            <a:r>
              <a:rPr lang="en-US" sz="3200" dirty="0"/>
              <a:t>STEERS ERC Generation Application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Helpful Resources:</a:t>
            </a:r>
            <a:r>
              <a:rPr lang="en-US" sz="3200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hlinkClick r:id="rId6" tooltip="ERC Generation General Workbook Tip Sheet PDF Link"/>
              </a:rPr>
              <a:t>ERC Generation General Workbook </a:t>
            </a:r>
            <a:br>
              <a:rPr lang="en-US" sz="3200" dirty="0">
                <a:hlinkClick r:id="rId6" tooltip="ERC Generation General Workbook Tip Sheet PDF Link"/>
              </a:rPr>
            </a:br>
            <a:r>
              <a:rPr lang="en-US" sz="3200" dirty="0">
                <a:hlinkClick r:id="rId6" tooltip="ERC Generation General Workbook Tip Sheet PDF Link"/>
              </a:rPr>
              <a:t>Tip Sheet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en-US" sz="3200" dirty="0"/>
              <a:t>YouTube Videos</a:t>
            </a:r>
            <a:br>
              <a:rPr lang="en-US" sz="3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5ADB-1586-4991-8A64-B4C95F1C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94360"/>
            <a:ext cx="10972800" cy="731520"/>
          </a:xfrm>
        </p:spPr>
        <p:txBody>
          <a:bodyPr/>
          <a:lstStyle/>
          <a:p>
            <a:r>
              <a:rPr lang="en-US" dirty="0"/>
              <a:t>Additional Workbook Information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29635A4-C5BD-4CF2-B501-4147F22B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6098"/>
            <a:ext cx="10972800" cy="357338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Complete all required sections leaving no blanks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Submit workbook in Excel format with no modifications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Submitted workbook should not have red cells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Attach all requested supporting documentation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Confidential information cannot be submitted</a:t>
            </a:r>
            <a:endParaRPr lang="en-US" dirty="0"/>
          </a:p>
        </p:txBody>
      </p:sp>
      <p:pic>
        <p:nvPicPr>
          <p:cNvPr id="6" name="Graphic 1" descr="Checklist with Solid Fill">
            <a:extLst>
              <a:ext uri="{FF2B5EF4-FFF2-40B4-BE49-F238E27FC236}">
                <a16:creationId xmlns:a16="http://schemas.microsoft.com/office/drawing/2014/main" id="{FEB6CE71-06B4-4A43-99EC-1FC7E9BD7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3970" y="4119970"/>
            <a:ext cx="2738030" cy="27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D2ED-E702-4CCB-8A56-3E9E38E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STEERS Forms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3E2711-44C5-4470-9B0E-5953CE77D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462" y="1938989"/>
            <a:ext cx="8626861" cy="4105532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sz="3200" dirty="0"/>
              <a:t> </a:t>
            </a:r>
            <a:r>
              <a:rPr lang="en-US" sz="3200" b="1" dirty="0"/>
              <a:t>EBT forms available in STEERS:</a:t>
            </a:r>
          </a:p>
          <a:p>
            <a:pPr lvl="1">
              <a:spcAft>
                <a:spcPts val="500"/>
              </a:spcAft>
            </a:pPr>
            <a:r>
              <a:rPr lang="en-US" sz="3200" dirty="0"/>
              <a:t>ERC &amp; DERC Forms</a:t>
            </a:r>
          </a:p>
          <a:p>
            <a:pPr lvl="1">
              <a:spcAft>
                <a:spcPts val="500"/>
              </a:spcAft>
            </a:pPr>
            <a:r>
              <a:rPr lang="en-US" sz="3200" dirty="0"/>
              <a:t>MECT &amp; HECT Trades, Reports, &amp; Offsets</a:t>
            </a:r>
          </a:p>
          <a:p>
            <a:pPr lvl="1">
              <a:spcAft>
                <a:spcPts val="1000"/>
              </a:spcAft>
            </a:pPr>
            <a:r>
              <a:rPr lang="en-US" sz="3200" dirty="0"/>
              <a:t>EBTA Reports &amp; Trades</a:t>
            </a:r>
          </a:p>
          <a:p>
            <a:pPr marL="0" indent="0">
              <a:spcAft>
                <a:spcPts val="500"/>
              </a:spcAft>
              <a:buNone/>
            </a:pPr>
            <a:r>
              <a:rPr lang="en-US" sz="3200" b="1" dirty="0"/>
              <a:t>EBT requests available in STEERS:</a:t>
            </a:r>
          </a:p>
          <a:p>
            <a:pPr lvl="1">
              <a:spcAft>
                <a:spcPts val="500"/>
              </a:spcAft>
            </a:pPr>
            <a:r>
              <a:rPr lang="en-US" sz="3200" dirty="0"/>
              <a:t>Legal Name Change</a:t>
            </a:r>
          </a:p>
          <a:p>
            <a:pPr lvl="1">
              <a:spcAft>
                <a:spcPts val="500"/>
              </a:spcAft>
            </a:pPr>
            <a:r>
              <a:rPr lang="en-US" sz="3200" dirty="0"/>
              <a:t>Reporting Waiver</a:t>
            </a:r>
          </a:p>
        </p:txBody>
      </p:sp>
      <p:grpSp>
        <p:nvGrpSpPr>
          <p:cNvPr id="11" name="Group 1" descr="EBT E-mail Updates">
            <a:extLst>
              <a:ext uri="{FF2B5EF4-FFF2-40B4-BE49-F238E27FC236}">
                <a16:creationId xmlns:a16="http://schemas.microsoft.com/office/drawing/2014/main" id="{6C2A377B-101F-476C-A35E-DFB13B2BE802}"/>
              </a:ext>
            </a:extLst>
          </p:cNvPr>
          <p:cNvGrpSpPr/>
          <p:nvPr/>
        </p:nvGrpSpPr>
        <p:grpSpPr>
          <a:xfrm>
            <a:off x="8209676" y="3768551"/>
            <a:ext cx="4178968" cy="3236931"/>
            <a:chOff x="8209676" y="3768552"/>
            <a:chExt cx="4178968" cy="3236931"/>
          </a:xfrm>
        </p:grpSpPr>
        <p:sp>
          <p:nvSpPr>
            <p:cNvPr id="12" name="Speech Bubble: Rectangle with Corners Rounded 1" descr="Message Text Box">
              <a:extLst>
                <a:ext uri="{FF2B5EF4-FFF2-40B4-BE49-F238E27FC236}">
                  <a16:creationId xmlns:a16="http://schemas.microsoft.com/office/drawing/2014/main" id="{5ED24F1C-625A-4ACA-8D4B-FC4FFB2DAD72}"/>
                </a:ext>
              </a:extLst>
            </p:cNvPr>
            <p:cNvSpPr/>
            <p:nvPr/>
          </p:nvSpPr>
          <p:spPr>
            <a:xfrm>
              <a:off x="8209676" y="3768552"/>
              <a:ext cx="2863786" cy="1563614"/>
            </a:xfrm>
            <a:prstGeom prst="wedgeRoundRectCallout">
              <a:avLst>
                <a:gd name="adj1" fmla="val 41984"/>
                <a:gd name="adj2" fmla="val 65673"/>
                <a:gd name="adj3" fmla="val 16667"/>
              </a:avLst>
            </a:prstGeom>
            <a:noFill/>
            <a:ln w="73025">
              <a:solidFill>
                <a:srgbClr val="7A9A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Sign up for EBT 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rgbClr val="68A141"/>
                  </a:solidFill>
                  <a:hlinkClick r:id="rId3" tooltip="Email Updates Webpage Link"/>
                </a:rPr>
                <a:t>E-mail Updates</a:t>
              </a:r>
              <a:r>
                <a:rPr lang="en-US" sz="2400" b="1" dirty="0">
                  <a:solidFill>
                    <a:srgbClr val="68A141"/>
                  </a:solidFill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</a:rPr>
                <a:t>on the latest STEERS forms!</a:t>
              </a:r>
            </a:p>
          </p:txBody>
        </p:sp>
        <p:pic>
          <p:nvPicPr>
            <p:cNvPr id="13" name="Graphic 1" descr="User Outline">
              <a:extLst>
                <a:ext uri="{FF2B5EF4-FFF2-40B4-BE49-F238E27FC236}">
                  <a16:creationId xmlns:a16="http://schemas.microsoft.com/office/drawing/2014/main" id="{D9044CBB-E913-4B5A-A942-F871D7C4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66723" y="5083562"/>
              <a:ext cx="1921921" cy="1921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2603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43032F23-8A8A-414A-BB12-6F55226F491C}" vid="{31A4273F-DE06-43CA-AAE0-B29F183E0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953dfc-23f3-41e5-be1d-83837d572b5f">
      <Value>88</Value>
      <Value>23</Value>
      <Value>8</Value>
    </TaxCatchAll>
    <TaxKeywordTaxHTField xmlns="4c953dfc-23f3-41e5-be1d-83837d572b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79d8e413-1cc8-498f-81fe-5396f6ecc37a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f94b7756-8fd5-4978-ba93-6efeac15ca50</TermId>
        </TermInfo>
        <TermInfo xmlns="http://schemas.microsoft.com/office/infopath/2007/PartnerControls">
          <TermName xmlns="http://schemas.microsoft.com/office/infopath/2007/PartnerControls">Air Quality Division</TermName>
          <TermId xmlns="http://schemas.microsoft.com/office/infopath/2007/PartnerControls">495c6654-e036-4bbd-88c8-309b8c7c8ad7</TermId>
        </TermInfo>
      </Terms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BAC2E56DB7549B7EC9C000838CACF" ma:contentTypeVersion="2" ma:contentTypeDescription="Create a new document." ma:contentTypeScope="" ma:versionID="d5090e04edcc5cb86ca78aebc9d8fef2">
  <xsd:schema xmlns:xsd="http://www.w3.org/2001/XMLSchema" xmlns:xs="http://www.w3.org/2001/XMLSchema" xmlns:p="http://schemas.microsoft.com/office/2006/metadata/properties" xmlns:ns2="4c953dfc-23f3-41e5-be1d-83837d572b5f" xmlns:ns3="bfda58fa-4222-4e76-97aa-2e4b0292796e" targetNamespace="http://schemas.microsoft.com/office/2006/metadata/properties" ma:root="true" ma:fieldsID="33c11696a0c89e6abcb9025359742f75" ns2:_="" ns3:_="">
    <xsd:import namespace="4c953dfc-23f3-41e5-be1d-83837d572b5f"/>
    <xsd:import namespace="bfda58fa-4222-4e76-97aa-2e4b0292796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53dfc-23f3-41e5-be1d-83837d572b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3ebfdf6-e692-409e-8348-f8a40660d057}" ma:internalName="TaxCatchAll" ma:showField="CatchAllData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3ebfdf6-e692-409e-8348-f8a40660d057}" ma:internalName="TaxCatchAllLabel" ma:readOnly="true" ma:showField="CatchAllDataLabel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a58fa-4222-4e76-97aa-2e4b02927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4B08D3-B950-4FEF-81FA-7DB02828D84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fda58fa-4222-4e76-97aa-2e4b0292796e"/>
    <ds:schemaRef ds:uri="4c953dfc-23f3-41e5-be1d-83837d572b5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F507FE-DEA3-4514-BCF1-34356F2DA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953dfc-23f3-41e5-be1d-83837d572b5f"/>
    <ds:schemaRef ds:uri="bfda58fa-4222-4e76-97aa-2e4b02927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1C5993-A67B-4922-BEAF-51CC6615E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TCEQ-crosshatch green-light</Template>
  <TotalTime>4412</TotalTime>
  <Words>967</Words>
  <Application>Microsoft Office PowerPoint</Application>
  <PresentationFormat>Widescreen</PresentationFormat>
  <Paragraphs>156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Lucida Bright</vt:lpstr>
      <vt:lpstr>Custom Design</vt:lpstr>
      <vt:lpstr>Emissions Banking and Trading (EBT) Updates</vt:lpstr>
      <vt:lpstr>Presentation Overview</vt:lpstr>
      <vt:lpstr>EBT Programs</vt:lpstr>
      <vt:lpstr>EBT and Air Permits: Offsets </vt:lpstr>
      <vt:lpstr>EBT and Air Permits: Netting</vt:lpstr>
      <vt:lpstr>ERC Generation General Workbook</vt:lpstr>
      <vt:lpstr>Important Workbook Information</vt:lpstr>
      <vt:lpstr>Additional Workbook Information</vt:lpstr>
      <vt:lpstr>STEERS Forms</vt:lpstr>
      <vt:lpstr>Cap and Trade Deadlines</vt:lpstr>
      <vt:lpstr>DERC Deadlines</vt:lpstr>
      <vt:lpstr>ERC Deadlines</vt:lpstr>
      <vt:lpstr>Online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TCEQ - Emissions Banking and Trading (EBT) Updates</dc:title>
  <dc:creator>TCEQ</dc:creator>
  <cp:keywords>Air Quality Division; presentation; template</cp:keywords>
  <cp:lastModifiedBy>Traci Spencer</cp:lastModifiedBy>
  <cp:revision>109</cp:revision>
  <dcterms:created xsi:type="dcterms:W3CDTF">2021-03-05T18:08:18Z</dcterms:created>
  <dcterms:modified xsi:type="dcterms:W3CDTF">2022-10-08T01:09:55Z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0x010100625BAC2E56DB7549B7EC9C000838CACF</vt:lpwstr>
  </property>
  <property fmtid="{D5CDD505-2E9C-101B-9397-08002B2CF9AE}" pid="3" name="TaxKeyword">
    <vt:lpwstr>88;#presentation|79d8e413-1cc8-498f-81fe-5396f6ecc37a;#23;#template|f94b7756-8fd5-4978-ba93-6efeac15ca50;#8;#Air Quality Division|495c6654-e036-4bbd-88c8-309b8c7c8ad7</vt:lpwstr>
  </property>
</Properties>
</file>