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5"/>
  </p:notesMasterIdLst>
  <p:sldIdLst>
    <p:sldId id="258" r:id="rId5"/>
    <p:sldId id="465" r:id="rId6"/>
    <p:sldId id="859" r:id="rId7"/>
    <p:sldId id="266" r:id="rId8"/>
    <p:sldId id="267" r:id="rId9"/>
    <p:sldId id="1035" r:id="rId10"/>
    <p:sldId id="1036" r:id="rId11"/>
    <p:sldId id="269" r:id="rId12"/>
    <p:sldId id="730" r:id="rId13"/>
    <p:sldId id="998" r:id="rId14"/>
    <p:sldId id="965" r:id="rId15"/>
    <p:sldId id="966" r:id="rId16"/>
    <p:sldId id="967" r:id="rId17"/>
    <p:sldId id="1008" r:id="rId18"/>
    <p:sldId id="958" r:id="rId19"/>
    <p:sldId id="968" r:id="rId20"/>
    <p:sldId id="971" r:id="rId21"/>
    <p:sldId id="1000" r:id="rId22"/>
    <p:sldId id="1001" r:id="rId23"/>
    <p:sldId id="1002" r:id="rId24"/>
    <p:sldId id="904" r:id="rId25"/>
    <p:sldId id="905" r:id="rId26"/>
    <p:sldId id="808" r:id="rId27"/>
    <p:sldId id="317" r:id="rId28"/>
    <p:sldId id="999" r:id="rId29"/>
    <p:sldId id="942" r:id="rId30"/>
    <p:sldId id="976" r:id="rId31"/>
    <p:sldId id="977" r:id="rId32"/>
    <p:sldId id="1010" r:id="rId33"/>
    <p:sldId id="1037" r:id="rId34"/>
    <p:sldId id="1038" r:id="rId35"/>
    <p:sldId id="1046" r:id="rId36"/>
    <p:sldId id="1025" r:id="rId37"/>
    <p:sldId id="1039" r:id="rId38"/>
    <p:sldId id="1030" r:id="rId39"/>
    <p:sldId id="1018" r:id="rId40"/>
    <p:sldId id="1021" r:id="rId41"/>
    <p:sldId id="1022" r:id="rId42"/>
    <p:sldId id="1023" r:id="rId43"/>
    <p:sldId id="1014" r:id="rId44"/>
    <p:sldId id="1013" r:id="rId45"/>
    <p:sldId id="1031" r:id="rId46"/>
    <p:sldId id="1026" r:id="rId47"/>
    <p:sldId id="1028" r:id="rId48"/>
    <p:sldId id="1015" r:id="rId49"/>
    <p:sldId id="1029" r:id="rId50"/>
    <p:sldId id="1027" r:id="rId51"/>
    <p:sldId id="1016" r:id="rId52"/>
    <p:sldId id="986" r:id="rId53"/>
    <p:sldId id="1032" r:id="rId54"/>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3157E-CA3B-4FC9-FC52-730ABFFB350C}" name="Lyndon Poole" initials="LP" userId="S::Lyndon.Poole@tceq.texas.gov::cdc4e579-bb64-45ee-b282-c6b18a57ef3a" providerId="AD"/>
  <p188:author id="{E6914FD1-9045-D852-9134-A1E505AA6691}" name="Richard Goertz" initials="RG" userId="S::Richard.Goertz@tceq.texas.gov::37b4332a-a12e-456b-b450-1c0a28bd5029" providerId="AD"/>
  <p188:author id="{CDF01EDF-F173-0BC5-ED57-F2A515C592E0}" name="Samuel Harris" initials="SH" userId="Samuel Harris" providerId="None"/>
  <p188:author id="{DE7AF9EC-45DF-BE76-7309-E1D26E28621C}" name="Kim Strong" initials="KS" userId="S::Kim.Strong@tceq.texas.gov::ab407795-b34f-4e58-9c85-667656024e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Nolan" initials="JN" lastIdx="2" clrIdx="0">
    <p:extLst>
      <p:ext uri="{19B8F6BF-5375-455C-9EA6-DF929625EA0E}">
        <p15:presenceInfo xmlns:p15="http://schemas.microsoft.com/office/powerpoint/2012/main" userId="S::James.Nolan@tceq.texas.gov::67029160-d8ff-4116-8285-c6f857f8a571" providerId="AD"/>
      </p:ext>
    </p:extLst>
  </p:cmAuthor>
  <p:cmAuthor id="2" name="Laurie Barker" initials="LB" lastIdx="19" clrIdx="1">
    <p:extLst>
      <p:ext uri="{19B8F6BF-5375-455C-9EA6-DF929625EA0E}">
        <p15:presenceInfo xmlns:p15="http://schemas.microsoft.com/office/powerpoint/2012/main" userId="S::Laurie.Barker@tceq.texas.gov::109cbd57-8374-4944-8c02-d04a58dd28fd" providerId="AD"/>
      </p:ext>
    </p:extLst>
  </p:cmAuthor>
  <p:cmAuthor id="3" name="Sandya Bhaskara" initials="SB" lastIdx="22" clrIdx="2">
    <p:extLst>
      <p:ext uri="{19B8F6BF-5375-455C-9EA6-DF929625EA0E}">
        <p15:presenceInfo xmlns:p15="http://schemas.microsoft.com/office/powerpoint/2012/main" userId="S::Sandya.Bhaskara@tceq.texas.gov::c8534ab7-9d2e-4ec7-ab5a-b41dcdb9342b" providerId="AD"/>
      </p:ext>
    </p:extLst>
  </p:cmAuthor>
  <p:cmAuthor id="4" name="Beryl Thatcher" initials="BT" lastIdx="1" clrIdx="3">
    <p:extLst>
      <p:ext uri="{19B8F6BF-5375-455C-9EA6-DF929625EA0E}">
        <p15:presenceInfo xmlns:p15="http://schemas.microsoft.com/office/powerpoint/2012/main" userId="S::Beryl.Thatcher@tceq.texas.gov::85021482-ccf6-4fac-8fac-fd67e7ec18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B3E"/>
    <a:srgbClr val="27387E"/>
    <a:srgbClr val="0090BA"/>
    <a:srgbClr val="996600"/>
    <a:srgbClr val="DB2559"/>
    <a:srgbClr val="087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729" autoAdjust="0"/>
  </p:normalViewPr>
  <p:slideViewPr>
    <p:cSldViewPr>
      <p:cViewPr varScale="1">
        <p:scale>
          <a:sx n="92" d="100"/>
          <a:sy n="92" d="100"/>
        </p:scale>
        <p:origin x="1314" y="66"/>
      </p:cViewPr>
      <p:guideLst/>
    </p:cSldViewPr>
  </p:slideViewPr>
  <p:outlineViewPr>
    <p:cViewPr>
      <p:scale>
        <a:sx n="33" d="100"/>
        <a:sy n="33" d="100"/>
      </p:scale>
      <p:origin x="0" y="-29688"/>
    </p:cViewPr>
  </p:outlineViewPr>
  <p:notesTextViewPr>
    <p:cViewPr>
      <p:scale>
        <a:sx n="3" d="2"/>
        <a:sy n="3" d="2"/>
      </p:scale>
      <p:origin x="0" y="0"/>
    </p:cViewPr>
  </p:notesTextViewPr>
  <p:sorterViewPr>
    <p:cViewPr>
      <p:scale>
        <a:sx n="100" d="100"/>
        <a:sy n="100" d="100"/>
      </p:scale>
      <p:origin x="0" y="-20652"/>
    </p:cViewPr>
  </p:sorterViewPr>
  <p:notesViewPr>
    <p:cSldViewPr>
      <p:cViewPr varScale="1">
        <p:scale>
          <a:sx n="85" d="100"/>
          <a:sy n="85" d="100"/>
        </p:scale>
        <p:origin x="38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429658-69C2-4F86-AD31-21E6B272CD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B7430F5-C32D-4337-A9C6-80DAEF4FA1C5}">
      <dgm:prSet phldrT="[Text]" custT="1"/>
      <dgm:spPr/>
      <dgm:t>
        <a:bodyPr/>
        <a:lstStyle/>
        <a:p>
          <a:r>
            <a:rPr lang="en-US" sz="2400" b="1" dirty="0"/>
            <a:t>Major NSR </a:t>
          </a:r>
        </a:p>
      </dgm:t>
    </dgm:pt>
    <dgm:pt modelId="{1975728A-F69F-48AB-AF59-4BD303E68DBB}" type="parTrans" cxnId="{2F318FF2-FA82-4EBE-891E-F4EA18BAD880}">
      <dgm:prSet/>
      <dgm:spPr/>
      <dgm:t>
        <a:bodyPr/>
        <a:lstStyle/>
        <a:p>
          <a:endParaRPr lang="en-US" sz="2400"/>
        </a:p>
      </dgm:t>
    </dgm:pt>
    <dgm:pt modelId="{E1CA62AC-B397-4DE3-9209-C793C107B26B}" type="sibTrans" cxnId="{2F318FF2-FA82-4EBE-891E-F4EA18BAD880}">
      <dgm:prSet/>
      <dgm:spPr/>
      <dgm:t>
        <a:bodyPr/>
        <a:lstStyle/>
        <a:p>
          <a:endParaRPr lang="en-US" sz="2400"/>
        </a:p>
      </dgm:t>
    </dgm:pt>
    <dgm:pt modelId="{F3E045F4-3FF0-4C3E-8B5B-48A2CEE63B99}">
      <dgm:prSet phldrT="[Text]" custT="1"/>
      <dgm:spPr>
        <a:solidFill>
          <a:srgbClr val="799B3E"/>
        </a:solidFill>
      </dgm:spPr>
      <dgm:t>
        <a:bodyPr/>
        <a:lstStyle/>
        <a:p>
          <a:r>
            <a:rPr lang="en-US" sz="2000" b="1" dirty="0"/>
            <a:t>Prevention of Significant Deterioration </a:t>
          </a:r>
        </a:p>
        <a:p>
          <a:r>
            <a:rPr lang="en-US" sz="2000" b="1" dirty="0"/>
            <a:t>(PSD)</a:t>
          </a:r>
        </a:p>
      </dgm:t>
    </dgm:pt>
    <dgm:pt modelId="{E5B510B8-0EAA-49BB-A29B-C3C6D5DF0D23}" type="parTrans" cxnId="{24F87BBC-350E-4663-87CB-FD9A243AD238}">
      <dgm:prSet/>
      <dgm:spPr/>
      <dgm:t>
        <a:bodyPr/>
        <a:lstStyle/>
        <a:p>
          <a:endParaRPr lang="en-US" sz="2400"/>
        </a:p>
      </dgm:t>
    </dgm:pt>
    <dgm:pt modelId="{2C610491-6D0C-4E99-A638-DF55AD308941}" type="sibTrans" cxnId="{24F87BBC-350E-4663-87CB-FD9A243AD238}">
      <dgm:prSet/>
      <dgm:spPr/>
      <dgm:t>
        <a:bodyPr/>
        <a:lstStyle/>
        <a:p>
          <a:endParaRPr lang="en-US" sz="2400"/>
        </a:p>
      </dgm:t>
    </dgm:pt>
    <dgm:pt modelId="{C86DC286-8619-493B-9F19-C67FC42348EA}">
      <dgm:prSet phldrT="[Text]" custT="1"/>
      <dgm:spPr>
        <a:solidFill>
          <a:schemeClr val="accent2">
            <a:lumMod val="75000"/>
          </a:schemeClr>
        </a:solidFill>
      </dgm:spPr>
      <dgm:t>
        <a:bodyPr/>
        <a:lstStyle/>
        <a:p>
          <a:r>
            <a:rPr lang="en-US" sz="2000" b="1" dirty="0"/>
            <a:t>Nonattainment </a:t>
          </a:r>
        </a:p>
        <a:p>
          <a:r>
            <a:rPr lang="en-US" sz="2000" b="1" dirty="0"/>
            <a:t>(NNSR)</a:t>
          </a:r>
        </a:p>
      </dgm:t>
    </dgm:pt>
    <dgm:pt modelId="{9F54A07C-A267-4724-8066-255EEC2C0F9F}" type="parTrans" cxnId="{B2C02AFC-E075-41B1-9296-4E584D2A7E62}">
      <dgm:prSet/>
      <dgm:spPr/>
      <dgm:t>
        <a:bodyPr/>
        <a:lstStyle/>
        <a:p>
          <a:endParaRPr lang="en-US" sz="2400"/>
        </a:p>
      </dgm:t>
    </dgm:pt>
    <dgm:pt modelId="{B27510AD-2E65-478D-83A9-EAAD64FC8651}" type="sibTrans" cxnId="{B2C02AFC-E075-41B1-9296-4E584D2A7E62}">
      <dgm:prSet/>
      <dgm:spPr/>
      <dgm:t>
        <a:bodyPr/>
        <a:lstStyle/>
        <a:p>
          <a:endParaRPr lang="en-US" sz="2400"/>
        </a:p>
      </dgm:t>
    </dgm:pt>
    <dgm:pt modelId="{A7AE0B3B-D030-4A61-B0BC-82DECFE28D8E}" type="pres">
      <dgm:prSet presAssocID="{7B429658-69C2-4F86-AD31-21E6B272CD31}" presName="hierChild1" presStyleCnt="0">
        <dgm:presLayoutVars>
          <dgm:orgChart val="1"/>
          <dgm:chPref val="1"/>
          <dgm:dir/>
          <dgm:animOne val="branch"/>
          <dgm:animLvl val="lvl"/>
          <dgm:resizeHandles/>
        </dgm:presLayoutVars>
      </dgm:prSet>
      <dgm:spPr/>
    </dgm:pt>
    <dgm:pt modelId="{29BE7415-F47B-418B-919F-78C4623E19A6}" type="pres">
      <dgm:prSet presAssocID="{3B7430F5-C32D-4337-A9C6-80DAEF4FA1C5}" presName="hierRoot1" presStyleCnt="0">
        <dgm:presLayoutVars>
          <dgm:hierBranch val="init"/>
        </dgm:presLayoutVars>
      </dgm:prSet>
      <dgm:spPr/>
    </dgm:pt>
    <dgm:pt modelId="{E1683773-614A-4190-A73A-F2B8129CDC7E}" type="pres">
      <dgm:prSet presAssocID="{3B7430F5-C32D-4337-A9C6-80DAEF4FA1C5}" presName="rootComposite1" presStyleCnt="0"/>
      <dgm:spPr/>
    </dgm:pt>
    <dgm:pt modelId="{FA51B081-680D-4244-802E-087596671D25}" type="pres">
      <dgm:prSet presAssocID="{3B7430F5-C32D-4337-A9C6-80DAEF4FA1C5}" presName="rootText1" presStyleLbl="node0" presStyleIdx="0" presStyleCnt="1">
        <dgm:presLayoutVars>
          <dgm:chPref val="3"/>
        </dgm:presLayoutVars>
      </dgm:prSet>
      <dgm:spPr/>
    </dgm:pt>
    <dgm:pt modelId="{D0BD0A36-2133-4A23-BC17-5AFBFED261DC}" type="pres">
      <dgm:prSet presAssocID="{3B7430F5-C32D-4337-A9C6-80DAEF4FA1C5}" presName="rootConnector1" presStyleLbl="node1" presStyleIdx="0" presStyleCnt="0"/>
      <dgm:spPr/>
    </dgm:pt>
    <dgm:pt modelId="{A4A318DC-A4C0-4B7C-A8EA-EFE5B3B5E191}" type="pres">
      <dgm:prSet presAssocID="{3B7430F5-C32D-4337-A9C6-80DAEF4FA1C5}" presName="hierChild2" presStyleCnt="0"/>
      <dgm:spPr/>
    </dgm:pt>
    <dgm:pt modelId="{5C67299D-5A16-4486-A1B6-2C1C0125855C}" type="pres">
      <dgm:prSet presAssocID="{E5B510B8-0EAA-49BB-A29B-C3C6D5DF0D23}" presName="Name37" presStyleLbl="parChTrans1D2" presStyleIdx="0" presStyleCnt="2"/>
      <dgm:spPr/>
    </dgm:pt>
    <dgm:pt modelId="{58861139-16F3-40F9-80D6-96457C88AEA4}" type="pres">
      <dgm:prSet presAssocID="{F3E045F4-3FF0-4C3E-8B5B-48A2CEE63B99}" presName="hierRoot2" presStyleCnt="0">
        <dgm:presLayoutVars>
          <dgm:hierBranch val="init"/>
        </dgm:presLayoutVars>
      </dgm:prSet>
      <dgm:spPr/>
    </dgm:pt>
    <dgm:pt modelId="{3774A9C8-3B3B-4D63-B881-3D99F24B29B8}" type="pres">
      <dgm:prSet presAssocID="{F3E045F4-3FF0-4C3E-8B5B-48A2CEE63B99}" presName="rootComposite" presStyleCnt="0"/>
      <dgm:spPr/>
    </dgm:pt>
    <dgm:pt modelId="{75DF4AA7-0CAB-41A0-9A5F-9B20E162D0AE}" type="pres">
      <dgm:prSet presAssocID="{F3E045F4-3FF0-4C3E-8B5B-48A2CEE63B99}" presName="rootText" presStyleLbl="node2" presStyleIdx="0" presStyleCnt="2">
        <dgm:presLayoutVars>
          <dgm:chPref val="3"/>
        </dgm:presLayoutVars>
      </dgm:prSet>
      <dgm:spPr/>
    </dgm:pt>
    <dgm:pt modelId="{51AC704C-247D-42C5-A32D-03B4213527EA}" type="pres">
      <dgm:prSet presAssocID="{F3E045F4-3FF0-4C3E-8B5B-48A2CEE63B99}" presName="rootConnector" presStyleLbl="node2" presStyleIdx="0" presStyleCnt="2"/>
      <dgm:spPr/>
    </dgm:pt>
    <dgm:pt modelId="{F3D417F1-1F82-4F5D-88A9-E3609E471BC1}" type="pres">
      <dgm:prSet presAssocID="{F3E045F4-3FF0-4C3E-8B5B-48A2CEE63B99}" presName="hierChild4" presStyleCnt="0"/>
      <dgm:spPr/>
    </dgm:pt>
    <dgm:pt modelId="{AD057100-181D-4166-8F1B-2191345016C0}" type="pres">
      <dgm:prSet presAssocID="{F3E045F4-3FF0-4C3E-8B5B-48A2CEE63B99}" presName="hierChild5" presStyleCnt="0"/>
      <dgm:spPr/>
    </dgm:pt>
    <dgm:pt modelId="{A3B8D65D-EE8C-46BE-8927-5815D68D322F}" type="pres">
      <dgm:prSet presAssocID="{9F54A07C-A267-4724-8066-255EEC2C0F9F}" presName="Name37" presStyleLbl="parChTrans1D2" presStyleIdx="1" presStyleCnt="2"/>
      <dgm:spPr/>
    </dgm:pt>
    <dgm:pt modelId="{813DC108-42DB-472E-8401-8FF851EE5F7E}" type="pres">
      <dgm:prSet presAssocID="{C86DC286-8619-493B-9F19-C67FC42348EA}" presName="hierRoot2" presStyleCnt="0">
        <dgm:presLayoutVars>
          <dgm:hierBranch val="init"/>
        </dgm:presLayoutVars>
      </dgm:prSet>
      <dgm:spPr/>
    </dgm:pt>
    <dgm:pt modelId="{F52C59F9-9E29-4386-A473-7462759AC4FB}" type="pres">
      <dgm:prSet presAssocID="{C86DC286-8619-493B-9F19-C67FC42348EA}" presName="rootComposite" presStyleCnt="0"/>
      <dgm:spPr/>
    </dgm:pt>
    <dgm:pt modelId="{8DD486CB-8EA6-438B-B831-A10D7EC9857E}" type="pres">
      <dgm:prSet presAssocID="{C86DC286-8619-493B-9F19-C67FC42348EA}" presName="rootText" presStyleLbl="node2" presStyleIdx="1" presStyleCnt="2">
        <dgm:presLayoutVars>
          <dgm:chPref val="3"/>
        </dgm:presLayoutVars>
      </dgm:prSet>
      <dgm:spPr/>
    </dgm:pt>
    <dgm:pt modelId="{7068BC60-CBC2-4AA1-95B2-C787A5A0AC2B}" type="pres">
      <dgm:prSet presAssocID="{C86DC286-8619-493B-9F19-C67FC42348EA}" presName="rootConnector" presStyleLbl="node2" presStyleIdx="1" presStyleCnt="2"/>
      <dgm:spPr/>
    </dgm:pt>
    <dgm:pt modelId="{F7FF47E8-8932-46B3-95DA-4A6323EC2A96}" type="pres">
      <dgm:prSet presAssocID="{C86DC286-8619-493B-9F19-C67FC42348EA}" presName="hierChild4" presStyleCnt="0"/>
      <dgm:spPr/>
    </dgm:pt>
    <dgm:pt modelId="{E5C6807B-B7C7-4256-8CFE-90EC9E6B9440}" type="pres">
      <dgm:prSet presAssocID="{C86DC286-8619-493B-9F19-C67FC42348EA}" presName="hierChild5" presStyleCnt="0"/>
      <dgm:spPr/>
    </dgm:pt>
    <dgm:pt modelId="{BE4B7619-1F15-41C9-B124-F8A9192FBEE1}" type="pres">
      <dgm:prSet presAssocID="{3B7430F5-C32D-4337-A9C6-80DAEF4FA1C5}" presName="hierChild3" presStyleCnt="0"/>
      <dgm:spPr/>
    </dgm:pt>
  </dgm:ptLst>
  <dgm:cxnLst>
    <dgm:cxn modelId="{D835CC02-6C45-4BC6-8DB2-DC281DED48A6}" type="presOf" srcId="{C86DC286-8619-493B-9F19-C67FC42348EA}" destId="{7068BC60-CBC2-4AA1-95B2-C787A5A0AC2B}" srcOrd="1" destOrd="0" presId="urn:microsoft.com/office/officeart/2005/8/layout/orgChart1"/>
    <dgm:cxn modelId="{A95EBA28-A66A-418D-9E01-65B0407E298D}" type="presOf" srcId="{C86DC286-8619-493B-9F19-C67FC42348EA}" destId="{8DD486CB-8EA6-438B-B831-A10D7EC9857E}" srcOrd="0" destOrd="0" presId="urn:microsoft.com/office/officeart/2005/8/layout/orgChart1"/>
    <dgm:cxn modelId="{D46B492B-45C1-4780-92A1-D265EA09AF2C}" type="presOf" srcId="{F3E045F4-3FF0-4C3E-8B5B-48A2CEE63B99}" destId="{51AC704C-247D-42C5-A32D-03B4213527EA}" srcOrd="1" destOrd="0" presId="urn:microsoft.com/office/officeart/2005/8/layout/orgChart1"/>
    <dgm:cxn modelId="{3F0B9746-E8E5-4B0B-80DF-B835EDAAF500}" type="presOf" srcId="{9F54A07C-A267-4724-8066-255EEC2C0F9F}" destId="{A3B8D65D-EE8C-46BE-8927-5815D68D322F}" srcOrd="0" destOrd="0" presId="urn:microsoft.com/office/officeart/2005/8/layout/orgChart1"/>
    <dgm:cxn modelId="{F5EAD758-9C68-4070-B027-2A0386308B10}" type="presOf" srcId="{3B7430F5-C32D-4337-A9C6-80DAEF4FA1C5}" destId="{FA51B081-680D-4244-802E-087596671D25}" srcOrd="0" destOrd="0" presId="urn:microsoft.com/office/officeart/2005/8/layout/orgChart1"/>
    <dgm:cxn modelId="{117A9688-B66A-4A3C-90E2-B284AE1EFEC8}" type="presOf" srcId="{F3E045F4-3FF0-4C3E-8B5B-48A2CEE63B99}" destId="{75DF4AA7-0CAB-41A0-9A5F-9B20E162D0AE}" srcOrd="0" destOrd="0" presId="urn:microsoft.com/office/officeart/2005/8/layout/orgChart1"/>
    <dgm:cxn modelId="{F0880792-7A3E-4B74-AA00-A2B7D20A74C3}" type="presOf" srcId="{7B429658-69C2-4F86-AD31-21E6B272CD31}" destId="{A7AE0B3B-D030-4A61-B0BC-82DECFE28D8E}" srcOrd="0" destOrd="0" presId="urn:microsoft.com/office/officeart/2005/8/layout/orgChart1"/>
    <dgm:cxn modelId="{24F87BBC-350E-4663-87CB-FD9A243AD238}" srcId="{3B7430F5-C32D-4337-A9C6-80DAEF4FA1C5}" destId="{F3E045F4-3FF0-4C3E-8B5B-48A2CEE63B99}" srcOrd="0" destOrd="0" parTransId="{E5B510B8-0EAA-49BB-A29B-C3C6D5DF0D23}" sibTransId="{2C610491-6D0C-4E99-A638-DF55AD308941}"/>
    <dgm:cxn modelId="{E2AAA4E1-F66C-47E6-A44A-D8CF2BCDD529}" type="presOf" srcId="{E5B510B8-0EAA-49BB-A29B-C3C6D5DF0D23}" destId="{5C67299D-5A16-4486-A1B6-2C1C0125855C}" srcOrd="0" destOrd="0" presId="urn:microsoft.com/office/officeart/2005/8/layout/orgChart1"/>
    <dgm:cxn modelId="{2F318FF2-FA82-4EBE-891E-F4EA18BAD880}" srcId="{7B429658-69C2-4F86-AD31-21E6B272CD31}" destId="{3B7430F5-C32D-4337-A9C6-80DAEF4FA1C5}" srcOrd="0" destOrd="0" parTransId="{1975728A-F69F-48AB-AF59-4BD303E68DBB}" sibTransId="{E1CA62AC-B397-4DE3-9209-C793C107B26B}"/>
    <dgm:cxn modelId="{20C65EF8-BD8A-4BD7-AE5D-4B92AAB73120}" type="presOf" srcId="{3B7430F5-C32D-4337-A9C6-80DAEF4FA1C5}" destId="{D0BD0A36-2133-4A23-BC17-5AFBFED261DC}" srcOrd="1" destOrd="0" presId="urn:microsoft.com/office/officeart/2005/8/layout/orgChart1"/>
    <dgm:cxn modelId="{B2C02AFC-E075-41B1-9296-4E584D2A7E62}" srcId="{3B7430F5-C32D-4337-A9C6-80DAEF4FA1C5}" destId="{C86DC286-8619-493B-9F19-C67FC42348EA}" srcOrd="1" destOrd="0" parTransId="{9F54A07C-A267-4724-8066-255EEC2C0F9F}" sibTransId="{B27510AD-2E65-478D-83A9-EAAD64FC8651}"/>
    <dgm:cxn modelId="{35AE716F-3B0F-4F6E-8E66-E09A943384C9}" type="presParOf" srcId="{A7AE0B3B-D030-4A61-B0BC-82DECFE28D8E}" destId="{29BE7415-F47B-418B-919F-78C4623E19A6}" srcOrd="0" destOrd="0" presId="urn:microsoft.com/office/officeart/2005/8/layout/orgChart1"/>
    <dgm:cxn modelId="{22521F1F-43C4-4D1E-A8D9-D537E7304B58}" type="presParOf" srcId="{29BE7415-F47B-418B-919F-78C4623E19A6}" destId="{E1683773-614A-4190-A73A-F2B8129CDC7E}" srcOrd="0" destOrd="0" presId="urn:microsoft.com/office/officeart/2005/8/layout/orgChart1"/>
    <dgm:cxn modelId="{51F0D1C8-0709-44B0-B729-5C78D02B5A31}" type="presParOf" srcId="{E1683773-614A-4190-A73A-F2B8129CDC7E}" destId="{FA51B081-680D-4244-802E-087596671D25}" srcOrd="0" destOrd="0" presId="urn:microsoft.com/office/officeart/2005/8/layout/orgChart1"/>
    <dgm:cxn modelId="{1511F414-9DAC-4277-93A2-8D6139BD9E30}" type="presParOf" srcId="{E1683773-614A-4190-A73A-F2B8129CDC7E}" destId="{D0BD0A36-2133-4A23-BC17-5AFBFED261DC}" srcOrd="1" destOrd="0" presId="urn:microsoft.com/office/officeart/2005/8/layout/orgChart1"/>
    <dgm:cxn modelId="{4AA32177-D586-4902-BB36-713C854B6EF7}" type="presParOf" srcId="{29BE7415-F47B-418B-919F-78C4623E19A6}" destId="{A4A318DC-A4C0-4B7C-A8EA-EFE5B3B5E191}" srcOrd="1" destOrd="0" presId="urn:microsoft.com/office/officeart/2005/8/layout/orgChart1"/>
    <dgm:cxn modelId="{C6CF331A-189B-44B3-80C1-6F32708E7BD9}" type="presParOf" srcId="{A4A318DC-A4C0-4B7C-A8EA-EFE5B3B5E191}" destId="{5C67299D-5A16-4486-A1B6-2C1C0125855C}" srcOrd="0" destOrd="0" presId="urn:microsoft.com/office/officeart/2005/8/layout/orgChart1"/>
    <dgm:cxn modelId="{0136E3E5-747D-44B9-843F-2AC246932B7D}" type="presParOf" srcId="{A4A318DC-A4C0-4B7C-A8EA-EFE5B3B5E191}" destId="{58861139-16F3-40F9-80D6-96457C88AEA4}" srcOrd="1" destOrd="0" presId="urn:microsoft.com/office/officeart/2005/8/layout/orgChart1"/>
    <dgm:cxn modelId="{B66622F9-7C49-48CB-A8DA-7A2771721404}" type="presParOf" srcId="{58861139-16F3-40F9-80D6-96457C88AEA4}" destId="{3774A9C8-3B3B-4D63-B881-3D99F24B29B8}" srcOrd="0" destOrd="0" presId="urn:microsoft.com/office/officeart/2005/8/layout/orgChart1"/>
    <dgm:cxn modelId="{68B713AF-5F88-44CF-A3A6-59C831A03E23}" type="presParOf" srcId="{3774A9C8-3B3B-4D63-B881-3D99F24B29B8}" destId="{75DF4AA7-0CAB-41A0-9A5F-9B20E162D0AE}" srcOrd="0" destOrd="0" presId="urn:microsoft.com/office/officeart/2005/8/layout/orgChart1"/>
    <dgm:cxn modelId="{380686A2-4E7C-40C6-A49B-8318A82740E0}" type="presParOf" srcId="{3774A9C8-3B3B-4D63-B881-3D99F24B29B8}" destId="{51AC704C-247D-42C5-A32D-03B4213527EA}" srcOrd="1" destOrd="0" presId="urn:microsoft.com/office/officeart/2005/8/layout/orgChart1"/>
    <dgm:cxn modelId="{45069E9D-FB28-4182-848C-B70345D87E57}" type="presParOf" srcId="{58861139-16F3-40F9-80D6-96457C88AEA4}" destId="{F3D417F1-1F82-4F5D-88A9-E3609E471BC1}" srcOrd="1" destOrd="0" presId="urn:microsoft.com/office/officeart/2005/8/layout/orgChart1"/>
    <dgm:cxn modelId="{D7358836-84DC-49B2-9037-56E3527F5F09}" type="presParOf" srcId="{58861139-16F3-40F9-80D6-96457C88AEA4}" destId="{AD057100-181D-4166-8F1B-2191345016C0}" srcOrd="2" destOrd="0" presId="urn:microsoft.com/office/officeart/2005/8/layout/orgChart1"/>
    <dgm:cxn modelId="{85FC5D61-FBBA-4021-9BE3-5ADB0C3E946A}" type="presParOf" srcId="{A4A318DC-A4C0-4B7C-A8EA-EFE5B3B5E191}" destId="{A3B8D65D-EE8C-46BE-8927-5815D68D322F}" srcOrd="2" destOrd="0" presId="urn:microsoft.com/office/officeart/2005/8/layout/orgChart1"/>
    <dgm:cxn modelId="{8822910C-A6C2-4050-9168-D3132FCEF2C7}" type="presParOf" srcId="{A4A318DC-A4C0-4B7C-A8EA-EFE5B3B5E191}" destId="{813DC108-42DB-472E-8401-8FF851EE5F7E}" srcOrd="3" destOrd="0" presId="urn:microsoft.com/office/officeart/2005/8/layout/orgChart1"/>
    <dgm:cxn modelId="{4506B427-F091-409E-B4A1-A914E0831138}" type="presParOf" srcId="{813DC108-42DB-472E-8401-8FF851EE5F7E}" destId="{F52C59F9-9E29-4386-A473-7462759AC4FB}" srcOrd="0" destOrd="0" presId="urn:microsoft.com/office/officeart/2005/8/layout/orgChart1"/>
    <dgm:cxn modelId="{B4FBED84-7037-4184-B732-A9CE933F2F37}" type="presParOf" srcId="{F52C59F9-9E29-4386-A473-7462759AC4FB}" destId="{8DD486CB-8EA6-438B-B831-A10D7EC9857E}" srcOrd="0" destOrd="0" presId="urn:microsoft.com/office/officeart/2005/8/layout/orgChart1"/>
    <dgm:cxn modelId="{DCDC632D-AB16-45A9-A0FF-0437BF1183DB}" type="presParOf" srcId="{F52C59F9-9E29-4386-A473-7462759AC4FB}" destId="{7068BC60-CBC2-4AA1-95B2-C787A5A0AC2B}" srcOrd="1" destOrd="0" presId="urn:microsoft.com/office/officeart/2005/8/layout/orgChart1"/>
    <dgm:cxn modelId="{B71FEA7D-F7AC-4245-BFBB-2C2E132A22E2}" type="presParOf" srcId="{813DC108-42DB-472E-8401-8FF851EE5F7E}" destId="{F7FF47E8-8932-46B3-95DA-4A6323EC2A96}" srcOrd="1" destOrd="0" presId="urn:microsoft.com/office/officeart/2005/8/layout/orgChart1"/>
    <dgm:cxn modelId="{97720E06-97D4-4837-B042-A289971708D5}" type="presParOf" srcId="{813DC108-42DB-472E-8401-8FF851EE5F7E}" destId="{E5C6807B-B7C7-4256-8CFE-90EC9E6B9440}" srcOrd="2" destOrd="0" presId="urn:microsoft.com/office/officeart/2005/8/layout/orgChart1"/>
    <dgm:cxn modelId="{06D2A8E8-F7A9-41D1-88A8-8C4CAEFB6C20}" type="presParOf" srcId="{29BE7415-F47B-418B-919F-78C4623E19A6}" destId="{BE4B7619-1F15-41C9-B124-F8A9192FBEE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0D039-611F-4096-8A3A-25BEFA4AE491}" type="doc">
      <dgm:prSet loTypeId="urn:microsoft.com/office/officeart/2009/3/layout/StepUpProcess" loCatId="process" qsTypeId="urn:microsoft.com/office/officeart/2005/8/quickstyle/simple1" qsCatId="simple" csTypeId="urn:microsoft.com/office/officeart/2005/8/colors/accent2_2" csCatId="accent2" phldr="1"/>
      <dgm:spPr/>
      <dgm:t>
        <a:bodyPr/>
        <a:lstStyle/>
        <a:p>
          <a:endParaRPr lang="en-US"/>
        </a:p>
      </dgm:t>
    </dgm:pt>
    <dgm:pt modelId="{722CA3C4-4D6E-4E9F-AACC-AC0C775F847F}">
      <dgm:prSet phldrT="[Text]" custT="1"/>
      <dgm:spPr/>
      <dgm:t>
        <a:bodyPr/>
        <a:lstStyle/>
        <a:p>
          <a:r>
            <a:rPr lang="en-US" sz="2400" dirty="0"/>
            <a:t>Marginal</a:t>
          </a:r>
        </a:p>
        <a:p>
          <a:r>
            <a:rPr lang="en-US" sz="2400" dirty="0"/>
            <a:t>100 TPY</a:t>
          </a:r>
        </a:p>
        <a:p>
          <a:r>
            <a:rPr lang="en-US" sz="2400" dirty="0"/>
            <a:t>1.10:1</a:t>
          </a:r>
        </a:p>
      </dgm:t>
    </dgm:pt>
    <dgm:pt modelId="{565413D5-7650-4A24-BF06-7463539D7592}" type="parTrans" cxnId="{6C22B7D0-3CBA-48E6-89BD-2B402101753D}">
      <dgm:prSet/>
      <dgm:spPr/>
      <dgm:t>
        <a:bodyPr/>
        <a:lstStyle/>
        <a:p>
          <a:endParaRPr lang="en-US"/>
        </a:p>
      </dgm:t>
    </dgm:pt>
    <dgm:pt modelId="{57486A4D-8B18-4748-B2C8-E3519B94613E}" type="sibTrans" cxnId="{6C22B7D0-3CBA-48E6-89BD-2B402101753D}">
      <dgm:prSet/>
      <dgm:spPr/>
      <dgm:t>
        <a:bodyPr/>
        <a:lstStyle/>
        <a:p>
          <a:endParaRPr lang="en-US"/>
        </a:p>
      </dgm:t>
    </dgm:pt>
    <dgm:pt modelId="{74299B4C-F20C-456C-8BBA-6CE82AF08283}">
      <dgm:prSet phldrT="[Text]" custT="1"/>
      <dgm:spPr/>
      <dgm:t>
        <a:bodyPr/>
        <a:lstStyle/>
        <a:p>
          <a:r>
            <a:rPr lang="en-US" sz="2400" dirty="0"/>
            <a:t>Moderate</a:t>
          </a:r>
        </a:p>
        <a:p>
          <a:r>
            <a:rPr lang="en-US" sz="2400" dirty="0"/>
            <a:t>100 TPY</a:t>
          </a:r>
        </a:p>
        <a:p>
          <a:r>
            <a:rPr lang="en-US" sz="2400" dirty="0"/>
            <a:t>1.15:1</a:t>
          </a:r>
        </a:p>
      </dgm:t>
    </dgm:pt>
    <dgm:pt modelId="{F1572089-363E-47B1-8DAC-F18741A3B35F}" type="parTrans" cxnId="{508F7255-5600-4964-8302-050EF929BF3D}">
      <dgm:prSet/>
      <dgm:spPr/>
      <dgm:t>
        <a:bodyPr/>
        <a:lstStyle/>
        <a:p>
          <a:endParaRPr lang="en-US"/>
        </a:p>
      </dgm:t>
    </dgm:pt>
    <dgm:pt modelId="{2957CB86-70D6-4FBF-BB82-6ED988ED62DC}" type="sibTrans" cxnId="{508F7255-5600-4964-8302-050EF929BF3D}">
      <dgm:prSet/>
      <dgm:spPr/>
      <dgm:t>
        <a:bodyPr/>
        <a:lstStyle/>
        <a:p>
          <a:endParaRPr lang="en-US"/>
        </a:p>
      </dgm:t>
    </dgm:pt>
    <dgm:pt modelId="{4D39360F-183F-45AF-B563-9811227A4667}">
      <dgm:prSet phldrT="[Text]" custT="1"/>
      <dgm:spPr/>
      <dgm:t>
        <a:bodyPr/>
        <a:lstStyle/>
        <a:p>
          <a:r>
            <a:rPr lang="en-US" sz="2400" dirty="0"/>
            <a:t>Serious</a:t>
          </a:r>
        </a:p>
        <a:p>
          <a:r>
            <a:rPr lang="en-US" sz="2400" dirty="0"/>
            <a:t>50 TPY</a:t>
          </a:r>
        </a:p>
        <a:p>
          <a:r>
            <a:rPr lang="en-US" sz="2400" dirty="0"/>
            <a:t>1.20:1</a:t>
          </a:r>
        </a:p>
      </dgm:t>
    </dgm:pt>
    <dgm:pt modelId="{A30DF2B0-9B56-4CD1-9D16-B4CB9A63D343}" type="parTrans" cxnId="{21A62941-DDBD-4B83-B212-DF425334BB6F}">
      <dgm:prSet/>
      <dgm:spPr/>
      <dgm:t>
        <a:bodyPr/>
        <a:lstStyle/>
        <a:p>
          <a:endParaRPr lang="en-US"/>
        </a:p>
      </dgm:t>
    </dgm:pt>
    <dgm:pt modelId="{3DC6A88E-6963-4EF9-88AF-036FC45DD890}" type="sibTrans" cxnId="{21A62941-DDBD-4B83-B212-DF425334BB6F}">
      <dgm:prSet/>
      <dgm:spPr/>
      <dgm:t>
        <a:bodyPr/>
        <a:lstStyle/>
        <a:p>
          <a:endParaRPr lang="en-US"/>
        </a:p>
      </dgm:t>
    </dgm:pt>
    <dgm:pt modelId="{2075ED8F-9BD9-4980-8C04-F3B317C5AFA6}">
      <dgm:prSet/>
      <dgm:spPr/>
      <dgm:t>
        <a:bodyPr/>
        <a:lstStyle/>
        <a:p>
          <a:endParaRPr lang="en-US" dirty="0"/>
        </a:p>
      </dgm:t>
    </dgm:pt>
    <dgm:pt modelId="{09F3A58D-EC91-4824-8DC9-5A89C6DB6976}" type="parTrans" cxnId="{0A78A53B-4879-46C9-9C7D-8003BC44C903}">
      <dgm:prSet/>
      <dgm:spPr/>
      <dgm:t>
        <a:bodyPr/>
        <a:lstStyle/>
        <a:p>
          <a:endParaRPr lang="en-US"/>
        </a:p>
      </dgm:t>
    </dgm:pt>
    <dgm:pt modelId="{B15B689E-9232-4FC9-80B3-5C9DCF3E5C0E}" type="sibTrans" cxnId="{0A78A53B-4879-46C9-9C7D-8003BC44C903}">
      <dgm:prSet/>
      <dgm:spPr/>
      <dgm:t>
        <a:bodyPr/>
        <a:lstStyle/>
        <a:p>
          <a:endParaRPr lang="en-US"/>
        </a:p>
      </dgm:t>
    </dgm:pt>
    <dgm:pt modelId="{000BDD9A-C1F4-4F71-9C8C-7A3BD79664B3}" type="pres">
      <dgm:prSet presAssocID="{6200D039-611F-4096-8A3A-25BEFA4AE491}" presName="rootnode" presStyleCnt="0">
        <dgm:presLayoutVars>
          <dgm:chMax/>
          <dgm:chPref/>
          <dgm:dir/>
          <dgm:animLvl val="lvl"/>
        </dgm:presLayoutVars>
      </dgm:prSet>
      <dgm:spPr/>
    </dgm:pt>
    <dgm:pt modelId="{89D309A3-14D8-4BF2-8739-F60F6DB0EF38}" type="pres">
      <dgm:prSet presAssocID="{722CA3C4-4D6E-4E9F-AACC-AC0C775F847F}" presName="composite" presStyleCnt="0"/>
      <dgm:spPr/>
    </dgm:pt>
    <dgm:pt modelId="{CB59F9F7-E247-4841-A3DE-43229260B501}" type="pres">
      <dgm:prSet presAssocID="{722CA3C4-4D6E-4E9F-AACC-AC0C775F847F}" presName="LShape" presStyleLbl="alignNode1" presStyleIdx="0" presStyleCnt="7"/>
      <dgm:spPr/>
    </dgm:pt>
    <dgm:pt modelId="{BB357125-9D23-4275-BB00-BE466F5C2CB1}" type="pres">
      <dgm:prSet presAssocID="{722CA3C4-4D6E-4E9F-AACC-AC0C775F847F}" presName="ParentText" presStyleLbl="revTx" presStyleIdx="0" presStyleCnt="4">
        <dgm:presLayoutVars>
          <dgm:chMax val="0"/>
          <dgm:chPref val="0"/>
          <dgm:bulletEnabled val="1"/>
        </dgm:presLayoutVars>
      </dgm:prSet>
      <dgm:spPr/>
    </dgm:pt>
    <dgm:pt modelId="{880A3ACF-0905-435C-AD2A-E0E8DF40B8A3}" type="pres">
      <dgm:prSet presAssocID="{722CA3C4-4D6E-4E9F-AACC-AC0C775F847F}" presName="Triangle" presStyleLbl="alignNode1" presStyleIdx="1" presStyleCnt="7"/>
      <dgm:spPr>
        <a:solidFill>
          <a:schemeClr val="accent5"/>
        </a:solidFill>
      </dgm:spPr>
    </dgm:pt>
    <dgm:pt modelId="{5D2A5054-E92B-40BE-9AC9-9A9DA3425973}" type="pres">
      <dgm:prSet presAssocID="{57486A4D-8B18-4748-B2C8-E3519B94613E}" presName="sibTrans" presStyleCnt="0"/>
      <dgm:spPr/>
    </dgm:pt>
    <dgm:pt modelId="{FBF48D4D-6A45-4284-8E78-AB8B2BBE8BC9}" type="pres">
      <dgm:prSet presAssocID="{57486A4D-8B18-4748-B2C8-E3519B94613E}" presName="space" presStyleCnt="0"/>
      <dgm:spPr/>
    </dgm:pt>
    <dgm:pt modelId="{A087CB51-ED3B-4800-B38A-29567CE480E3}" type="pres">
      <dgm:prSet presAssocID="{74299B4C-F20C-456C-8BBA-6CE82AF08283}" presName="composite" presStyleCnt="0"/>
      <dgm:spPr/>
    </dgm:pt>
    <dgm:pt modelId="{9DA89B0F-9765-496D-A681-E5D5BE4AE333}" type="pres">
      <dgm:prSet presAssocID="{74299B4C-F20C-456C-8BBA-6CE82AF08283}" presName="LShape" presStyleLbl="alignNode1" presStyleIdx="2" presStyleCnt="7"/>
      <dgm:spPr>
        <a:solidFill>
          <a:schemeClr val="accent5"/>
        </a:solidFill>
      </dgm:spPr>
    </dgm:pt>
    <dgm:pt modelId="{DDDBF19E-73CB-47DA-9937-047F22477836}" type="pres">
      <dgm:prSet presAssocID="{74299B4C-F20C-456C-8BBA-6CE82AF08283}" presName="ParentText" presStyleLbl="revTx" presStyleIdx="1" presStyleCnt="4">
        <dgm:presLayoutVars>
          <dgm:chMax val="0"/>
          <dgm:chPref val="0"/>
          <dgm:bulletEnabled val="1"/>
        </dgm:presLayoutVars>
      </dgm:prSet>
      <dgm:spPr/>
    </dgm:pt>
    <dgm:pt modelId="{03447AE8-989A-4AF3-A09C-51AD3F35558A}" type="pres">
      <dgm:prSet presAssocID="{74299B4C-F20C-456C-8BBA-6CE82AF08283}" presName="Triangle" presStyleLbl="alignNode1" presStyleIdx="3" presStyleCnt="7"/>
      <dgm:spPr>
        <a:solidFill>
          <a:srgbClr val="7030A0"/>
        </a:solidFill>
      </dgm:spPr>
    </dgm:pt>
    <dgm:pt modelId="{9CF8F771-B97F-4998-A69C-FE042E1B61C6}" type="pres">
      <dgm:prSet presAssocID="{2957CB86-70D6-4FBF-BB82-6ED988ED62DC}" presName="sibTrans" presStyleCnt="0"/>
      <dgm:spPr/>
    </dgm:pt>
    <dgm:pt modelId="{AFD010A3-77A3-43D1-886C-90D03A9E8C49}" type="pres">
      <dgm:prSet presAssocID="{2957CB86-70D6-4FBF-BB82-6ED988ED62DC}" presName="space" presStyleCnt="0"/>
      <dgm:spPr/>
    </dgm:pt>
    <dgm:pt modelId="{2FCF70C9-AD05-446B-A137-AE815EC5CAC2}" type="pres">
      <dgm:prSet presAssocID="{4D39360F-183F-45AF-B563-9811227A4667}" presName="composite" presStyleCnt="0"/>
      <dgm:spPr/>
    </dgm:pt>
    <dgm:pt modelId="{BDE0D064-1E25-4401-A979-45B7D9A2EDE6}" type="pres">
      <dgm:prSet presAssocID="{4D39360F-183F-45AF-B563-9811227A4667}" presName="LShape" presStyleLbl="alignNode1" presStyleIdx="4" presStyleCnt="7" custLinFactNeighborY="0"/>
      <dgm:spPr>
        <a:solidFill>
          <a:srgbClr val="7030A0"/>
        </a:solidFill>
      </dgm:spPr>
    </dgm:pt>
    <dgm:pt modelId="{2517FFCA-3B33-4097-9628-7BB6644FAB06}" type="pres">
      <dgm:prSet presAssocID="{4D39360F-183F-45AF-B563-9811227A4667}" presName="ParentText" presStyleLbl="revTx" presStyleIdx="2" presStyleCnt="4">
        <dgm:presLayoutVars>
          <dgm:chMax val="0"/>
          <dgm:chPref val="0"/>
          <dgm:bulletEnabled val="1"/>
        </dgm:presLayoutVars>
      </dgm:prSet>
      <dgm:spPr/>
    </dgm:pt>
    <dgm:pt modelId="{A1F8A465-6F19-45E4-A838-99AF2BDB54E4}" type="pres">
      <dgm:prSet presAssocID="{4D39360F-183F-45AF-B563-9811227A4667}" presName="Triangle" presStyleLbl="alignNode1" presStyleIdx="5" presStyleCnt="7"/>
      <dgm:spPr/>
    </dgm:pt>
    <dgm:pt modelId="{340C30A0-56E9-4AD6-B529-AAE8901F00B6}" type="pres">
      <dgm:prSet presAssocID="{3DC6A88E-6963-4EF9-88AF-036FC45DD890}" presName="sibTrans" presStyleCnt="0"/>
      <dgm:spPr/>
    </dgm:pt>
    <dgm:pt modelId="{A7CC5A97-0660-424A-AD13-3462F379DC0B}" type="pres">
      <dgm:prSet presAssocID="{3DC6A88E-6963-4EF9-88AF-036FC45DD890}" presName="space" presStyleCnt="0"/>
      <dgm:spPr/>
    </dgm:pt>
    <dgm:pt modelId="{8D8A6024-034F-4A23-BA5E-C53D10174CAC}" type="pres">
      <dgm:prSet presAssocID="{2075ED8F-9BD9-4980-8C04-F3B317C5AFA6}" presName="composite" presStyleCnt="0"/>
      <dgm:spPr/>
    </dgm:pt>
    <dgm:pt modelId="{3856ED5A-3E5F-4896-B648-859073918F80}" type="pres">
      <dgm:prSet presAssocID="{2075ED8F-9BD9-4980-8C04-F3B317C5AFA6}" presName="LShape" presStyleLbl="alignNode1" presStyleIdx="6" presStyleCnt="7"/>
      <dgm:spPr>
        <a:solidFill>
          <a:srgbClr val="C00000"/>
        </a:solidFill>
      </dgm:spPr>
    </dgm:pt>
    <dgm:pt modelId="{1DDBFB3F-B7BF-4D59-A76D-DFEEE229898C}" type="pres">
      <dgm:prSet presAssocID="{2075ED8F-9BD9-4980-8C04-F3B317C5AFA6}" presName="ParentText" presStyleLbl="revTx" presStyleIdx="3" presStyleCnt="4">
        <dgm:presLayoutVars>
          <dgm:chMax val="0"/>
          <dgm:chPref val="0"/>
          <dgm:bulletEnabled val="1"/>
        </dgm:presLayoutVars>
      </dgm:prSet>
      <dgm:spPr/>
    </dgm:pt>
  </dgm:ptLst>
  <dgm:cxnLst>
    <dgm:cxn modelId="{44F80734-4328-4ADB-AA4D-F3A5419BEC12}" type="presOf" srcId="{6200D039-611F-4096-8A3A-25BEFA4AE491}" destId="{000BDD9A-C1F4-4F71-9C8C-7A3BD79664B3}" srcOrd="0" destOrd="0" presId="urn:microsoft.com/office/officeart/2009/3/layout/StepUpProcess"/>
    <dgm:cxn modelId="{FC68AE36-B95B-4B74-9324-C26FB42024F0}" type="presOf" srcId="{722CA3C4-4D6E-4E9F-AACC-AC0C775F847F}" destId="{BB357125-9D23-4275-BB00-BE466F5C2CB1}" srcOrd="0" destOrd="0" presId="urn:microsoft.com/office/officeart/2009/3/layout/StepUpProcess"/>
    <dgm:cxn modelId="{0A78A53B-4879-46C9-9C7D-8003BC44C903}" srcId="{6200D039-611F-4096-8A3A-25BEFA4AE491}" destId="{2075ED8F-9BD9-4980-8C04-F3B317C5AFA6}" srcOrd="3" destOrd="0" parTransId="{09F3A58D-EC91-4824-8DC9-5A89C6DB6976}" sibTransId="{B15B689E-9232-4FC9-80B3-5C9DCF3E5C0E}"/>
    <dgm:cxn modelId="{21A62941-DDBD-4B83-B212-DF425334BB6F}" srcId="{6200D039-611F-4096-8A3A-25BEFA4AE491}" destId="{4D39360F-183F-45AF-B563-9811227A4667}" srcOrd="2" destOrd="0" parTransId="{A30DF2B0-9B56-4CD1-9D16-B4CB9A63D343}" sibTransId="{3DC6A88E-6963-4EF9-88AF-036FC45DD890}"/>
    <dgm:cxn modelId="{508F7255-5600-4964-8302-050EF929BF3D}" srcId="{6200D039-611F-4096-8A3A-25BEFA4AE491}" destId="{74299B4C-F20C-456C-8BBA-6CE82AF08283}" srcOrd="1" destOrd="0" parTransId="{F1572089-363E-47B1-8DAC-F18741A3B35F}" sibTransId="{2957CB86-70D6-4FBF-BB82-6ED988ED62DC}"/>
    <dgm:cxn modelId="{8C20A6BF-A036-4BAB-9D5B-D5E9ADAE27B0}" type="presOf" srcId="{4D39360F-183F-45AF-B563-9811227A4667}" destId="{2517FFCA-3B33-4097-9628-7BB6644FAB06}" srcOrd="0" destOrd="0" presId="urn:microsoft.com/office/officeart/2009/3/layout/StepUpProcess"/>
    <dgm:cxn modelId="{44F274CB-B7D9-4DF0-BB1F-B9FDCA81923A}" type="presOf" srcId="{2075ED8F-9BD9-4980-8C04-F3B317C5AFA6}" destId="{1DDBFB3F-B7BF-4D59-A76D-DFEEE229898C}" srcOrd="0" destOrd="0" presId="urn:microsoft.com/office/officeart/2009/3/layout/StepUpProcess"/>
    <dgm:cxn modelId="{6C22B7D0-3CBA-48E6-89BD-2B402101753D}" srcId="{6200D039-611F-4096-8A3A-25BEFA4AE491}" destId="{722CA3C4-4D6E-4E9F-AACC-AC0C775F847F}" srcOrd="0" destOrd="0" parTransId="{565413D5-7650-4A24-BF06-7463539D7592}" sibTransId="{57486A4D-8B18-4748-B2C8-E3519B94613E}"/>
    <dgm:cxn modelId="{D8ACB2F7-F852-4E2A-B0BA-26D56988F028}" type="presOf" srcId="{74299B4C-F20C-456C-8BBA-6CE82AF08283}" destId="{DDDBF19E-73CB-47DA-9937-047F22477836}" srcOrd="0" destOrd="0" presId="urn:microsoft.com/office/officeart/2009/3/layout/StepUpProcess"/>
    <dgm:cxn modelId="{C5133DFC-46F7-4338-A406-433761AF61B0}" type="presParOf" srcId="{000BDD9A-C1F4-4F71-9C8C-7A3BD79664B3}" destId="{89D309A3-14D8-4BF2-8739-F60F6DB0EF38}" srcOrd="0" destOrd="0" presId="urn:microsoft.com/office/officeart/2009/3/layout/StepUpProcess"/>
    <dgm:cxn modelId="{BC8C23AC-BEC6-41C9-9405-DA16652DFB92}" type="presParOf" srcId="{89D309A3-14D8-4BF2-8739-F60F6DB0EF38}" destId="{CB59F9F7-E247-4841-A3DE-43229260B501}" srcOrd="0" destOrd="0" presId="urn:microsoft.com/office/officeart/2009/3/layout/StepUpProcess"/>
    <dgm:cxn modelId="{509F4A4D-FC4E-42C3-B219-78251FE6C779}" type="presParOf" srcId="{89D309A3-14D8-4BF2-8739-F60F6DB0EF38}" destId="{BB357125-9D23-4275-BB00-BE466F5C2CB1}" srcOrd="1" destOrd="0" presId="urn:microsoft.com/office/officeart/2009/3/layout/StepUpProcess"/>
    <dgm:cxn modelId="{6BA64469-9639-4AB5-A72F-6E46F946CB9B}" type="presParOf" srcId="{89D309A3-14D8-4BF2-8739-F60F6DB0EF38}" destId="{880A3ACF-0905-435C-AD2A-E0E8DF40B8A3}" srcOrd="2" destOrd="0" presId="urn:microsoft.com/office/officeart/2009/3/layout/StepUpProcess"/>
    <dgm:cxn modelId="{C682A631-0385-4B36-99E4-77B4FA444A99}" type="presParOf" srcId="{000BDD9A-C1F4-4F71-9C8C-7A3BD79664B3}" destId="{5D2A5054-E92B-40BE-9AC9-9A9DA3425973}" srcOrd="1" destOrd="0" presId="urn:microsoft.com/office/officeart/2009/3/layout/StepUpProcess"/>
    <dgm:cxn modelId="{689CEDBF-964A-479C-88E0-CC53D85A2CB0}" type="presParOf" srcId="{5D2A5054-E92B-40BE-9AC9-9A9DA3425973}" destId="{FBF48D4D-6A45-4284-8E78-AB8B2BBE8BC9}" srcOrd="0" destOrd="0" presId="urn:microsoft.com/office/officeart/2009/3/layout/StepUpProcess"/>
    <dgm:cxn modelId="{33B34104-2CF7-49EB-A2C5-59DF8B9D37DD}" type="presParOf" srcId="{000BDD9A-C1F4-4F71-9C8C-7A3BD79664B3}" destId="{A087CB51-ED3B-4800-B38A-29567CE480E3}" srcOrd="2" destOrd="0" presId="urn:microsoft.com/office/officeart/2009/3/layout/StepUpProcess"/>
    <dgm:cxn modelId="{D4B59D2D-000C-45F9-BBED-5FB5F1ADDDE4}" type="presParOf" srcId="{A087CB51-ED3B-4800-B38A-29567CE480E3}" destId="{9DA89B0F-9765-496D-A681-E5D5BE4AE333}" srcOrd="0" destOrd="0" presId="urn:microsoft.com/office/officeart/2009/3/layout/StepUpProcess"/>
    <dgm:cxn modelId="{BE09BD90-F860-4F20-95F6-9CA6259C447B}" type="presParOf" srcId="{A087CB51-ED3B-4800-B38A-29567CE480E3}" destId="{DDDBF19E-73CB-47DA-9937-047F22477836}" srcOrd="1" destOrd="0" presId="urn:microsoft.com/office/officeart/2009/3/layout/StepUpProcess"/>
    <dgm:cxn modelId="{6192EB61-A158-4EA5-BB3E-353F1A3FE49C}" type="presParOf" srcId="{A087CB51-ED3B-4800-B38A-29567CE480E3}" destId="{03447AE8-989A-4AF3-A09C-51AD3F35558A}" srcOrd="2" destOrd="0" presId="urn:microsoft.com/office/officeart/2009/3/layout/StepUpProcess"/>
    <dgm:cxn modelId="{F9DBFECB-3F49-414C-A009-9E89171C71E7}" type="presParOf" srcId="{000BDD9A-C1F4-4F71-9C8C-7A3BD79664B3}" destId="{9CF8F771-B97F-4998-A69C-FE042E1B61C6}" srcOrd="3" destOrd="0" presId="urn:microsoft.com/office/officeart/2009/3/layout/StepUpProcess"/>
    <dgm:cxn modelId="{A7632A2C-90E9-4021-86E2-466333E07757}" type="presParOf" srcId="{9CF8F771-B97F-4998-A69C-FE042E1B61C6}" destId="{AFD010A3-77A3-43D1-886C-90D03A9E8C49}" srcOrd="0" destOrd="0" presId="urn:microsoft.com/office/officeart/2009/3/layout/StepUpProcess"/>
    <dgm:cxn modelId="{A24638DB-7353-4BF1-B8DD-7D623A25BFF1}" type="presParOf" srcId="{000BDD9A-C1F4-4F71-9C8C-7A3BD79664B3}" destId="{2FCF70C9-AD05-446B-A137-AE815EC5CAC2}" srcOrd="4" destOrd="0" presId="urn:microsoft.com/office/officeart/2009/3/layout/StepUpProcess"/>
    <dgm:cxn modelId="{853557AB-A995-4A88-A4CB-A243C9741EB0}" type="presParOf" srcId="{2FCF70C9-AD05-446B-A137-AE815EC5CAC2}" destId="{BDE0D064-1E25-4401-A979-45B7D9A2EDE6}" srcOrd="0" destOrd="0" presId="urn:microsoft.com/office/officeart/2009/3/layout/StepUpProcess"/>
    <dgm:cxn modelId="{3F4EA09D-8AB0-4224-9F94-5FF07525D860}" type="presParOf" srcId="{2FCF70C9-AD05-446B-A137-AE815EC5CAC2}" destId="{2517FFCA-3B33-4097-9628-7BB6644FAB06}" srcOrd="1" destOrd="0" presId="urn:microsoft.com/office/officeart/2009/3/layout/StepUpProcess"/>
    <dgm:cxn modelId="{E9676B1B-0586-46E9-A653-356467DF15D8}" type="presParOf" srcId="{2FCF70C9-AD05-446B-A137-AE815EC5CAC2}" destId="{A1F8A465-6F19-45E4-A838-99AF2BDB54E4}" srcOrd="2" destOrd="0" presId="urn:microsoft.com/office/officeart/2009/3/layout/StepUpProcess"/>
    <dgm:cxn modelId="{31A52ECC-F159-4263-9ACF-73679F3BDBA5}" type="presParOf" srcId="{000BDD9A-C1F4-4F71-9C8C-7A3BD79664B3}" destId="{340C30A0-56E9-4AD6-B529-AAE8901F00B6}" srcOrd="5" destOrd="0" presId="urn:microsoft.com/office/officeart/2009/3/layout/StepUpProcess"/>
    <dgm:cxn modelId="{96500629-67BD-415D-8441-2C0C0FB08311}" type="presParOf" srcId="{340C30A0-56E9-4AD6-B529-AAE8901F00B6}" destId="{A7CC5A97-0660-424A-AD13-3462F379DC0B}" srcOrd="0" destOrd="0" presId="urn:microsoft.com/office/officeart/2009/3/layout/StepUpProcess"/>
    <dgm:cxn modelId="{0F721B30-E9E7-4761-8CAF-7726D2957742}" type="presParOf" srcId="{000BDD9A-C1F4-4F71-9C8C-7A3BD79664B3}" destId="{8D8A6024-034F-4A23-BA5E-C53D10174CAC}" srcOrd="6" destOrd="0" presId="urn:microsoft.com/office/officeart/2009/3/layout/StepUpProcess"/>
    <dgm:cxn modelId="{DF3B5211-837A-45B9-810F-9ED9181404AC}" type="presParOf" srcId="{8D8A6024-034F-4A23-BA5E-C53D10174CAC}" destId="{3856ED5A-3E5F-4896-B648-859073918F80}" srcOrd="0" destOrd="0" presId="urn:microsoft.com/office/officeart/2009/3/layout/StepUpProcess"/>
    <dgm:cxn modelId="{84201970-010B-4BA5-B402-8115E476F4AC}" type="presParOf" srcId="{8D8A6024-034F-4A23-BA5E-C53D10174CAC}" destId="{1DDBFB3F-B7BF-4D59-A76D-DFEEE22989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1C8F6E-AF55-4783-BDA7-5C7CF66299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2281A3-A8EB-4FFF-B7F4-EB624AFAEF6B}">
      <dgm:prSet custT="1"/>
      <dgm:spPr/>
      <dgm:t>
        <a:bodyPr/>
        <a:lstStyle/>
        <a:p>
          <a:r>
            <a:rPr lang="en-US" sz="2800" dirty="0"/>
            <a:t>Retrospective emissions should be evaluated:</a:t>
          </a:r>
        </a:p>
      </dgm:t>
    </dgm:pt>
    <dgm:pt modelId="{048E6B47-2EB0-413B-9CE5-BCB2D66EF802}" type="parTrans" cxnId="{88841362-2AB5-40AA-8FC2-64591C933255}">
      <dgm:prSet/>
      <dgm:spPr/>
      <dgm:t>
        <a:bodyPr/>
        <a:lstStyle/>
        <a:p>
          <a:endParaRPr lang="en-US"/>
        </a:p>
      </dgm:t>
    </dgm:pt>
    <dgm:pt modelId="{AB3982C9-9AF5-4459-859A-065113837D4A}" type="sibTrans" cxnId="{88841362-2AB5-40AA-8FC2-64591C933255}">
      <dgm:prSet/>
      <dgm:spPr/>
      <dgm:t>
        <a:bodyPr/>
        <a:lstStyle/>
        <a:p>
          <a:endParaRPr lang="en-US"/>
        </a:p>
      </dgm:t>
    </dgm:pt>
    <dgm:pt modelId="{0E0511A2-0394-4643-B451-64601652F68B}">
      <dgm:prSet custT="1"/>
      <dgm:spPr/>
      <dgm:t>
        <a:bodyPr/>
        <a:lstStyle/>
        <a:p>
          <a:r>
            <a:rPr lang="en-US" sz="2800" dirty="0"/>
            <a:t>Federal applicability is reevaluated for the original project (or newly evaluated for newly discovered, unauthorized units).</a:t>
          </a:r>
        </a:p>
      </dgm:t>
    </dgm:pt>
    <dgm:pt modelId="{2E6F0F6E-7B79-4867-A376-466FD53D2775}" type="parTrans" cxnId="{F4ADBE86-B1C8-4E4B-8EFE-371C72DBBE26}">
      <dgm:prSet/>
      <dgm:spPr/>
      <dgm:t>
        <a:bodyPr/>
        <a:lstStyle/>
        <a:p>
          <a:endParaRPr lang="en-US"/>
        </a:p>
      </dgm:t>
    </dgm:pt>
    <dgm:pt modelId="{99EEE44C-8816-4612-89E2-D2BD71312246}" type="sibTrans" cxnId="{F4ADBE86-B1C8-4E4B-8EFE-371C72DBBE26}">
      <dgm:prSet/>
      <dgm:spPr/>
      <dgm:t>
        <a:bodyPr/>
        <a:lstStyle/>
        <a:p>
          <a:endParaRPr lang="en-US"/>
        </a:p>
      </dgm:t>
    </dgm:pt>
    <dgm:pt modelId="{88F89F08-ACB6-49C5-8957-29AC1B1F5202}">
      <dgm:prSet custT="1"/>
      <dgm:spPr/>
      <dgm:t>
        <a:bodyPr/>
        <a:lstStyle/>
        <a:p>
          <a:pPr>
            <a:lnSpc>
              <a:spcPct val="100000"/>
            </a:lnSpc>
            <a:spcBef>
              <a:spcPts val="2400"/>
            </a:spcBef>
            <a:spcAft>
              <a:spcPts val="1200"/>
            </a:spcAft>
          </a:pPr>
          <a:r>
            <a:rPr lang="en-US" sz="2600" dirty="0"/>
            <a:t>Within the context of the project that caused the emissions.</a:t>
          </a:r>
        </a:p>
      </dgm:t>
    </dgm:pt>
    <dgm:pt modelId="{420ADFFA-D65C-4B26-B9E0-DFC0E8BDF498}" type="parTrans" cxnId="{F8D9CEB1-09C8-4AEC-BC50-C16CA1AC0062}">
      <dgm:prSet/>
      <dgm:spPr/>
      <dgm:t>
        <a:bodyPr/>
        <a:lstStyle/>
        <a:p>
          <a:endParaRPr lang="en-US"/>
        </a:p>
      </dgm:t>
    </dgm:pt>
    <dgm:pt modelId="{AA4E6231-86BE-47FB-979E-625CEF09A88B}" type="sibTrans" cxnId="{F8D9CEB1-09C8-4AEC-BC50-C16CA1AC0062}">
      <dgm:prSet/>
      <dgm:spPr/>
      <dgm:t>
        <a:bodyPr/>
        <a:lstStyle/>
        <a:p>
          <a:endParaRPr lang="en-US"/>
        </a:p>
      </dgm:t>
    </dgm:pt>
    <dgm:pt modelId="{39733DB0-4919-490C-AFCC-DA34157509DD}">
      <dgm:prSet custT="1"/>
      <dgm:spPr/>
      <dgm:t>
        <a:bodyPr/>
        <a:lstStyle/>
        <a:p>
          <a:pPr>
            <a:lnSpc>
              <a:spcPct val="100000"/>
            </a:lnSpc>
            <a:spcBef>
              <a:spcPts val="2400"/>
            </a:spcBef>
            <a:spcAft>
              <a:spcPts val="1200"/>
            </a:spcAft>
          </a:pPr>
          <a:r>
            <a:rPr lang="en-US" sz="2600" dirty="0"/>
            <a:t>From the start of construction if the emissions cannot be attributed to a specific project.</a:t>
          </a:r>
        </a:p>
      </dgm:t>
    </dgm:pt>
    <dgm:pt modelId="{68AA4740-32B2-4E7F-99DD-08B948E49845}" type="sibTrans" cxnId="{11B68487-C4EE-42B0-8B46-A586961F6CE7}">
      <dgm:prSet/>
      <dgm:spPr/>
      <dgm:t>
        <a:bodyPr/>
        <a:lstStyle/>
        <a:p>
          <a:endParaRPr lang="en-US"/>
        </a:p>
      </dgm:t>
    </dgm:pt>
    <dgm:pt modelId="{2FFEDF7D-26E7-4305-A96B-7633A357F426}" type="parTrans" cxnId="{11B68487-C4EE-42B0-8B46-A586961F6CE7}">
      <dgm:prSet/>
      <dgm:spPr/>
      <dgm:t>
        <a:bodyPr/>
        <a:lstStyle/>
        <a:p>
          <a:endParaRPr lang="en-US"/>
        </a:p>
      </dgm:t>
    </dgm:pt>
    <dgm:pt modelId="{62AB4900-1A35-41B0-99F2-C31B41384969}">
      <dgm:prSet custT="1"/>
      <dgm:spPr/>
      <dgm:t>
        <a:bodyPr/>
        <a:lstStyle/>
        <a:p>
          <a:pPr>
            <a:lnSpc>
              <a:spcPct val="100000"/>
            </a:lnSpc>
            <a:spcBef>
              <a:spcPts val="2400"/>
            </a:spcBef>
            <a:spcAft>
              <a:spcPts val="1200"/>
            </a:spcAft>
          </a:pPr>
          <a:r>
            <a:rPr lang="en-US" sz="2600" dirty="0">
              <a:solidFill>
                <a:schemeClr val="tx1"/>
              </a:solidFill>
            </a:rPr>
            <a:t>TCEQ relies on the criteria that defines major source/modification.</a:t>
          </a:r>
          <a:endParaRPr lang="en-US" sz="2600" dirty="0"/>
        </a:p>
      </dgm:t>
    </dgm:pt>
    <dgm:pt modelId="{7676AD0D-4A53-450A-9B9A-556BCBC0F3E8}" type="parTrans" cxnId="{958FC830-998C-496A-AA16-F25CF79C5CC1}">
      <dgm:prSet/>
      <dgm:spPr/>
      <dgm:t>
        <a:bodyPr/>
        <a:lstStyle/>
        <a:p>
          <a:endParaRPr lang="en-US"/>
        </a:p>
      </dgm:t>
    </dgm:pt>
    <dgm:pt modelId="{9A4F5EC0-CCC0-466C-85BA-A4E6796E22DD}" type="sibTrans" cxnId="{958FC830-998C-496A-AA16-F25CF79C5CC1}">
      <dgm:prSet/>
      <dgm:spPr/>
      <dgm:t>
        <a:bodyPr/>
        <a:lstStyle/>
        <a:p>
          <a:endParaRPr lang="en-US"/>
        </a:p>
      </dgm:t>
    </dgm:pt>
    <dgm:pt modelId="{98FB7958-4841-4908-8F7D-428E76DBC81A}" type="pres">
      <dgm:prSet presAssocID="{AA1C8F6E-AF55-4783-BDA7-5C7CF662996B}" presName="linear" presStyleCnt="0">
        <dgm:presLayoutVars>
          <dgm:animLvl val="lvl"/>
          <dgm:resizeHandles val="exact"/>
        </dgm:presLayoutVars>
      </dgm:prSet>
      <dgm:spPr/>
    </dgm:pt>
    <dgm:pt modelId="{7D23F38B-1382-4B68-AC39-7A09235C7690}" type="pres">
      <dgm:prSet presAssocID="{D22281A3-A8EB-4FFF-B7F4-EB624AFAEF6B}" presName="parentText" presStyleLbl="node1" presStyleIdx="0" presStyleCnt="2">
        <dgm:presLayoutVars>
          <dgm:chMax val="0"/>
          <dgm:bulletEnabled val="1"/>
        </dgm:presLayoutVars>
      </dgm:prSet>
      <dgm:spPr/>
    </dgm:pt>
    <dgm:pt modelId="{F82F3800-A62F-480F-93A1-A81AA986BBC5}" type="pres">
      <dgm:prSet presAssocID="{D22281A3-A8EB-4FFF-B7F4-EB624AFAEF6B}" presName="childText" presStyleLbl="revTx" presStyleIdx="0" presStyleCnt="1" custScaleY="150475" custLinFactNeighborY="25772">
        <dgm:presLayoutVars>
          <dgm:bulletEnabled val="1"/>
        </dgm:presLayoutVars>
      </dgm:prSet>
      <dgm:spPr/>
    </dgm:pt>
    <dgm:pt modelId="{DD887511-8093-4AC2-AE06-9456EE169FFF}" type="pres">
      <dgm:prSet presAssocID="{0E0511A2-0394-4643-B451-64601652F68B}" presName="parentText" presStyleLbl="node1" presStyleIdx="1" presStyleCnt="2" custLinFactNeighborY="23988">
        <dgm:presLayoutVars>
          <dgm:chMax val="0"/>
          <dgm:bulletEnabled val="1"/>
        </dgm:presLayoutVars>
      </dgm:prSet>
      <dgm:spPr/>
    </dgm:pt>
  </dgm:ptLst>
  <dgm:cxnLst>
    <dgm:cxn modelId="{958FC830-998C-496A-AA16-F25CF79C5CC1}" srcId="{D22281A3-A8EB-4FFF-B7F4-EB624AFAEF6B}" destId="{62AB4900-1A35-41B0-99F2-C31B41384969}" srcOrd="2" destOrd="0" parTransId="{7676AD0D-4A53-450A-9B9A-556BCBC0F3E8}" sibTransId="{9A4F5EC0-CCC0-466C-85BA-A4E6796E22DD}"/>
    <dgm:cxn modelId="{88841362-2AB5-40AA-8FC2-64591C933255}" srcId="{AA1C8F6E-AF55-4783-BDA7-5C7CF662996B}" destId="{D22281A3-A8EB-4FFF-B7F4-EB624AFAEF6B}" srcOrd="0" destOrd="0" parTransId="{048E6B47-2EB0-413B-9CE5-BCB2D66EF802}" sibTransId="{AB3982C9-9AF5-4459-859A-065113837D4A}"/>
    <dgm:cxn modelId="{31B2EB4A-E880-4BE9-9DF6-D3DD0EDFDE8E}" type="presOf" srcId="{AA1C8F6E-AF55-4783-BDA7-5C7CF662996B}" destId="{98FB7958-4841-4908-8F7D-428E76DBC81A}" srcOrd="0" destOrd="0" presId="urn:microsoft.com/office/officeart/2005/8/layout/vList2"/>
    <dgm:cxn modelId="{8F3E024B-DF49-4476-ACF9-3A87B4EE4D83}" type="presOf" srcId="{88F89F08-ACB6-49C5-8957-29AC1B1F5202}" destId="{F82F3800-A62F-480F-93A1-A81AA986BBC5}" srcOrd="0" destOrd="0" presId="urn:microsoft.com/office/officeart/2005/8/layout/vList2"/>
    <dgm:cxn modelId="{69537374-4019-47C5-9BB6-103875563779}" type="presOf" srcId="{39733DB0-4919-490C-AFCC-DA34157509DD}" destId="{F82F3800-A62F-480F-93A1-A81AA986BBC5}" srcOrd="0" destOrd="1" presId="urn:microsoft.com/office/officeart/2005/8/layout/vList2"/>
    <dgm:cxn modelId="{A6A7177A-6AD3-4CDD-ADA0-4019F16D5CAA}" type="presOf" srcId="{0E0511A2-0394-4643-B451-64601652F68B}" destId="{DD887511-8093-4AC2-AE06-9456EE169FFF}" srcOrd="0" destOrd="0" presId="urn:microsoft.com/office/officeart/2005/8/layout/vList2"/>
    <dgm:cxn modelId="{F4ADBE86-B1C8-4E4B-8EFE-371C72DBBE26}" srcId="{AA1C8F6E-AF55-4783-BDA7-5C7CF662996B}" destId="{0E0511A2-0394-4643-B451-64601652F68B}" srcOrd="1" destOrd="0" parTransId="{2E6F0F6E-7B79-4867-A376-466FD53D2775}" sibTransId="{99EEE44C-8816-4612-89E2-D2BD71312246}"/>
    <dgm:cxn modelId="{11B68487-C4EE-42B0-8B46-A586961F6CE7}" srcId="{D22281A3-A8EB-4FFF-B7F4-EB624AFAEF6B}" destId="{39733DB0-4919-490C-AFCC-DA34157509DD}" srcOrd="1" destOrd="0" parTransId="{2FFEDF7D-26E7-4305-A96B-7633A357F426}" sibTransId="{68AA4740-32B2-4E7F-99DD-08B948E49845}"/>
    <dgm:cxn modelId="{F8D9CEB1-09C8-4AEC-BC50-C16CA1AC0062}" srcId="{D22281A3-A8EB-4FFF-B7F4-EB624AFAEF6B}" destId="{88F89F08-ACB6-49C5-8957-29AC1B1F5202}" srcOrd="0" destOrd="0" parTransId="{420ADFFA-D65C-4B26-B9E0-DFC0E8BDF498}" sibTransId="{AA4E6231-86BE-47FB-979E-625CEF09A88B}"/>
    <dgm:cxn modelId="{A39FAFED-7E8F-44B5-868B-9FBCE2989634}" type="presOf" srcId="{D22281A3-A8EB-4FFF-B7F4-EB624AFAEF6B}" destId="{7D23F38B-1382-4B68-AC39-7A09235C7690}" srcOrd="0" destOrd="0" presId="urn:microsoft.com/office/officeart/2005/8/layout/vList2"/>
    <dgm:cxn modelId="{37381CF7-0536-4DD5-9779-95C287151FD8}" type="presOf" srcId="{62AB4900-1A35-41B0-99F2-C31B41384969}" destId="{F82F3800-A62F-480F-93A1-A81AA986BBC5}" srcOrd="0" destOrd="2" presId="urn:microsoft.com/office/officeart/2005/8/layout/vList2"/>
    <dgm:cxn modelId="{57A871CE-0D61-44F1-A03B-B881781F5182}" type="presParOf" srcId="{98FB7958-4841-4908-8F7D-428E76DBC81A}" destId="{7D23F38B-1382-4B68-AC39-7A09235C7690}" srcOrd="0" destOrd="0" presId="urn:microsoft.com/office/officeart/2005/8/layout/vList2"/>
    <dgm:cxn modelId="{5FA41785-FDCE-416B-B07D-157100C131D8}" type="presParOf" srcId="{98FB7958-4841-4908-8F7D-428E76DBC81A}" destId="{F82F3800-A62F-480F-93A1-A81AA986BBC5}" srcOrd="1" destOrd="0" presId="urn:microsoft.com/office/officeart/2005/8/layout/vList2"/>
    <dgm:cxn modelId="{EF81BD2D-B5D7-4FBA-8111-3112B37B5FAD}" type="presParOf" srcId="{98FB7958-4841-4908-8F7D-428E76DBC81A}" destId="{DD887511-8093-4AC2-AE06-9456EE169FF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8D65D-EE8C-46BE-8927-5815D68D322F}">
      <dsp:nvSpPr>
        <dsp:cNvPr id="0" name=""/>
        <dsp:cNvSpPr/>
      </dsp:nvSpPr>
      <dsp:spPr>
        <a:xfrm>
          <a:off x="3061368" y="1311821"/>
          <a:ext cx="1587150" cy="550911"/>
        </a:xfrm>
        <a:custGeom>
          <a:avLst/>
          <a:gdLst/>
          <a:ahLst/>
          <a:cxnLst/>
          <a:rect l="0" t="0" r="0" b="0"/>
          <a:pathLst>
            <a:path>
              <a:moveTo>
                <a:pt x="0" y="0"/>
              </a:moveTo>
              <a:lnTo>
                <a:pt x="0" y="275455"/>
              </a:lnTo>
              <a:lnTo>
                <a:pt x="1587150" y="275455"/>
              </a:lnTo>
              <a:lnTo>
                <a:pt x="1587150" y="5509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67299D-5A16-4486-A1B6-2C1C0125855C}">
      <dsp:nvSpPr>
        <dsp:cNvPr id="0" name=""/>
        <dsp:cNvSpPr/>
      </dsp:nvSpPr>
      <dsp:spPr>
        <a:xfrm>
          <a:off x="1474217" y="1311821"/>
          <a:ext cx="1587150" cy="550911"/>
        </a:xfrm>
        <a:custGeom>
          <a:avLst/>
          <a:gdLst/>
          <a:ahLst/>
          <a:cxnLst/>
          <a:rect l="0" t="0" r="0" b="0"/>
          <a:pathLst>
            <a:path>
              <a:moveTo>
                <a:pt x="1587150" y="0"/>
              </a:moveTo>
              <a:lnTo>
                <a:pt x="1587150" y="275455"/>
              </a:lnTo>
              <a:lnTo>
                <a:pt x="0" y="275455"/>
              </a:lnTo>
              <a:lnTo>
                <a:pt x="0" y="5509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51B081-680D-4244-802E-087596671D25}">
      <dsp:nvSpPr>
        <dsp:cNvPr id="0" name=""/>
        <dsp:cNvSpPr/>
      </dsp:nvSpPr>
      <dsp:spPr>
        <a:xfrm>
          <a:off x="1749673" y="126"/>
          <a:ext cx="2623389" cy="1311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Major NSR </a:t>
          </a:r>
        </a:p>
      </dsp:txBody>
      <dsp:txXfrm>
        <a:off x="1749673" y="126"/>
        <a:ext cx="2623389" cy="1311694"/>
      </dsp:txXfrm>
    </dsp:sp>
    <dsp:sp modelId="{75DF4AA7-0CAB-41A0-9A5F-9B20E162D0AE}">
      <dsp:nvSpPr>
        <dsp:cNvPr id="0" name=""/>
        <dsp:cNvSpPr/>
      </dsp:nvSpPr>
      <dsp:spPr>
        <a:xfrm>
          <a:off x="162523" y="1862733"/>
          <a:ext cx="2623389" cy="1311694"/>
        </a:xfrm>
        <a:prstGeom prst="rect">
          <a:avLst/>
        </a:prstGeom>
        <a:solidFill>
          <a:srgbClr val="799B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Prevention of Significant Deterioration </a:t>
          </a:r>
        </a:p>
        <a:p>
          <a:pPr marL="0" lvl="0" indent="0" algn="ctr" defTabSz="889000">
            <a:lnSpc>
              <a:spcPct val="90000"/>
            </a:lnSpc>
            <a:spcBef>
              <a:spcPct val="0"/>
            </a:spcBef>
            <a:spcAft>
              <a:spcPct val="35000"/>
            </a:spcAft>
            <a:buNone/>
          </a:pPr>
          <a:r>
            <a:rPr lang="en-US" sz="2000" b="1" kern="1200" dirty="0"/>
            <a:t>(PSD)</a:t>
          </a:r>
        </a:p>
      </dsp:txBody>
      <dsp:txXfrm>
        <a:off x="162523" y="1862733"/>
        <a:ext cx="2623389" cy="1311694"/>
      </dsp:txXfrm>
    </dsp:sp>
    <dsp:sp modelId="{8DD486CB-8EA6-438B-B831-A10D7EC9857E}">
      <dsp:nvSpPr>
        <dsp:cNvPr id="0" name=""/>
        <dsp:cNvSpPr/>
      </dsp:nvSpPr>
      <dsp:spPr>
        <a:xfrm>
          <a:off x="3336824" y="1862733"/>
          <a:ext cx="2623389" cy="131169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Nonattainment </a:t>
          </a:r>
        </a:p>
        <a:p>
          <a:pPr marL="0" lvl="0" indent="0" algn="ctr" defTabSz="889000">
            <a:lnSpc>
              <a:spcPct val="90000"/>
            </a:lnSpc>
            <a:spcBef>
              <a:spcPct val="0"/>
            </a:spcBef>
            <a:spcAft>
              <a:spcPct val="35000"/>
            </a:spcAft>
            <a:buNone/>
          </a:pPr>
          <a:r>
            <a:rPr lang="en-US" sz="2000" b="1" kern="1200" dirty="0"/>
            <a:t>(NNSR)</a:t>
          </a:r>
        </a:p>
      </dsp:txBody>
      <dsp:txXfrm>
        <a:off x="3336824" y="1862733"/>
        <a:ext cx="2623389" cy="1311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9F9F7-E247-4841-A3DE-43229260B501}">
      <dsp:nvSpPr>
        <dsp:cNvPr id="0" name=""/>
        <dsp:cNvSpPr/>
      </dsp:nvSpPr>
      <dsp:spPr>
        <a:xfrm rot="5400000">
          <a:off x="376656" y="1372997"/>
          <a:ext cx="1131005" cy="188196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57125-9D23-4275-BB00-BE466F5C2CB1}">
      <dsp:nvSpPr>
        <dsp:cNvPr id="0" name=""/>
        <dsp:cNvSpPr/>
      </dsp:nvSpPr>
      <dsp:spPr>
        <a:xfrm>
          <a:off x="187863" y="1935300"/>
          <a:ext cx="1699051" cy="1489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Marginal</a:t>
          </a:r>
        </a:p>
        <a:p>
          <a:pPr marL="0" lvl="0" indent="0" algn="l" defTabSz="1066800">
            <a:lnSpc>
              <a:spcPct val="90000"/>
            </a:lnSpc>
            <a:spcBef>
              <a:spcPct val="0"/>
            </a:spcBef>
            <a:spcAft>
              <a:spcPct val="35000"/>
            </a:spcAft>
            <a:buNone/>
          </a:pPr>
          <a:r>
            <a:rPr lang="en-US" sz="2400" kern="1200" dirty="0"/>
            <a:t>100 TPY</a:t>
          </a:r>
        </a:p>
        <a:p>
          <a:pPr marL="0" lvl="0" indent="0" algn="l" defTabSz="1066800">
            <a:lnSpc>
              <a:spcPct val="90000"/>
            </a:lnSpc>
            <a:spcBef>
              <a:spcPct val="0"/>
            </a:spcBef>
            <a:spcAft>
              <a:spcPct val="35000"/>
            </a:spcAft>
            <a:buNone/>
          </a:pPr>
          <a:r>
            <a:rPr lang="en-US" sz="2400" kern="1200" dirty="0"/>
            <a:t>1.10:1</a:t>
          </a:r>
        </a:p>
      </dsp:txBody>
      <dsp:txXfrm>
        <a:off x="187863" y="1935300"/>
        <a:ext cx="1699051" cy="1489317"/>
      </dsp:txXfrm>
    </dsp:sp>
    <dsp:sp modelId="{880A3ACF-0905-435C-AD2A-E0E8DF40B8A3}">
      <dsp:nvSpPr>
        <dsp:cNvPr id="0" name=""/>
        <dsp:cNvSpPr/>
      </dsp:nvSpPr>
      <dsp:spPr>
        <a:xfrm>
          <a:off x="1566338" y="1234445"/>
          <a:ext cx="320575" cy="320575"/>
        </a:xfrm>
        <a:prstGeom prst="triangle">
          <a:avLst>
            <a:gd name="adj" fmla="val 100000"/>
          </a:avLst>
        </a:prstGeom>
        <a:solidFill>
          <a:schemeClr val="accent5"/>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89B0F-9765-496D-A681-E5D5BE4AE333}">
      <dsp:nvSpPr>
        <dsp:cNvPr id="0" name=""/>
        <dsp:cNvSpPr/>
      </dsp:nvSpPr>
      <dsp:spPr>
        <a:xfrm rot="5400000">
          <a:off x="2456626" y="858306"/>
          <a:ext cx="1131005" cy="1881967"/>
        </a:xfrm>
        <a:prstGeom prst="corner">
          <a:avLst>
            <a:gd name="adj1" fmla="val 16120"/>
            <a:gd name="adj2" fmla="val 16110"/>
          </a:avLst>
        </a:prstGeom>
        <a:solidFill>
          <a:schemeClr val="accent5"/>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BF19E-73CB-47DA-9937-047F22477836}">
      <dsp:nvSpPr>
        <dsp:cNvPr id="0" name=""/>
        <dsp:cNvSpPr/>
      </dsp:nvSpPr>
      <dsp:spPr>
        <a:xfrm>
          <a:off x="2267833" y="1420609"/>
          <a:ext cx="1699051" cy="1489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Moderate</a:t>
          </a:r>
        </a:p>
        <a:p>
          <a:pPr marL="0" lvl="0" indent="0" algn="l" defTabSz="1066800">
            <a:lnSpc>
              <a:spcPct val="90000"/>
            </a:lnSpc>
            <a:spcBef>
              <a:spcPct val="0"/>
            </a:spcBef>
            <a:spcAft>
              <a:spcPct val="35000"/>
            </a:spcAft>
            <a:buNone/>
          </a:pPr>
          <a:r>
            <a:rPr lang="en-US" sz="2400" kern="1200" dirty="0"/>
            <a:t>100 TPY</a:t>
          </a:r>
        </a:p>
        <a:p>
          <a:pPr marL="0" lvl="0" indent="0" algn="l" defTabSz="1066800">
            <a:lnSpc>
              <a:spcPct val="90000"/>
            </a:lnSpc>
            <a:spcBef>
              <a:spcPct val="0"/>
            </a:spcBef>
            <a:spcAft>
              <a:spcPct val="35000"/>
            </a:spcAft>
            <a:buNone/>
          </a:pPr>
          <a:r>
            <a:rPr lang="en-US" sz="2400" kern="1200" dirty="0"/>
            <a:t>1.15:1</a:t>
          </a:r>
        </a:p>
      </dsp:txBody>
      <dsp:txXfrm>
        <a:off x="2267833" y="1420609"/>
        <a:ext cx="1699051" cy="1489317"/>
      </dsp:txXfrm>
    </dsp:sp>
    <dsp:sp modelId="{03447AE8-989A-4AF3-A09C-51AD3F35558A}">
      <dsp:nvSpPr>
        <dsp:cNvPr id="0" name=""/>
        <dsp:cNvSpPr/>
      </dsp:nvSpPr>
      <dsp:spPr>
        <a:xfrm>
          <a:off x="3646308" y="719754"/>
          <a:ext cx="320575" cy="320575"/>
        </a:xfrm>
        <a:prstGeom prst="triangle">
          <a:avLst>
            <a:gd name="adj" fmla="val 100000"/>
          </a:avLst>
        </a:prstGeom>
        <a:solidFill>
          <a:srgbClr val="7030A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E0D064-1E25-4401-A979-45B7D9A2EDE6}">
      <dsp:nvSpPr>
        <dsp:cNvPr id="0" name=""/>
        <dsp:cNvSpPr/>
      </dsp:nvSpPr>
      <dsp:spPr>
        <a:xfrm rot="5400000">
          <a:off x="4536596" y="343616"/>
          <a:ext cx="1131005" cy="1881967"/>
        </a:xfrm>
        <a:prstGeom prst="corner">
          <a:avLst>
            <a:gd name="adj1" fmla="val 16120"/>
            <a:gd name="adj2" fmla="val 16110"/>
          </a:avLst>
        </a:prstGeom>
        <a:solidFill>
          <a:srgbClr val="7030A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7FFCA-3B33-4097-9628-7BB6644FAB06}">
      <dsp:nvSpPr>
        <dsp:cNvPr id="0" name=""/>
        <dsp:cNvSpPr/>
      </dsp:nvSpPr>
      <dsp:spPr>
        <a:xfrm>
          <a:off x="4347803" y="905919"/>
          <a:ext cx="1699051" cy="1489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Serious</a:t>
          </a:r>
        </a:p>
        <a:p>
          <a:pPr marL="0" lvl="0" indent="0" algn="l" defTabSz="1066800">
            <a:lnSpc>
              <a:spcPct val="90000"/>
            </a:lnSpc>
            <a:spcBef>
              <a:spcPct val="0"/>
            </a:spcBef>
            <a:spcAft>
              <a:spcPct val="35000"/>
            </a:spcAft>
            <a:buNone/>
          </a:pPr>
          <a:r>
            <a:rPr lang="en-US" sz="2400" kern="1200" dirty="0"/>
            <a:t>50 TPY</a:t>
          </a:r>
        </a:p>
        <a:p>
          <a:pPr marL="0" lvl="0" indent="0" algn="l" defTabSz="1066800">
            <a:lnSpc>
              <a:spcPct val="90000"/>
            </a:lnSpc>
            <a:spcBef>
              <a:spcPct val="0"/>
            </a:spcBef>
            <a:spcAft>
              <a:spcPct val="35000"/>
            </a:spcAft>
            <a:buNone/>
          </a:pPr>
          <a:r>
            <a:rPr lang="en-US" sz="2400" kern="1200" dirty="0"/>
            <a:t>1.20:1</a:t>
          </a:r>
        </a:p>
      </dsp:txBody>
      <dsp:txXfrm>
        <a:off x="4347803" y="905919"/>
        <a:ext cx="1699051" cy="1489317"/>
      </dsp:txXfrm>
    </dsp:sp>
    <dsp:sp modelId="{A1F8A465-6F19-45E4-A838-99AF2BDB54E4}">
      <dsp:nvSpPr>
        <dsp:cNvPr id="0" name=""/>
        <dsp:cNvSpPr/>
      </dsp:nvSpPr>
      <dsp:spPr>
        <a:xfrm>
          <a:off x="5726279" y="205063"/>
          <a:ext cx="320575" cy="320575"/>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6ED5A-3E5F-4896-B648-859073918F80}">
      <dsp:nvSpPr>
        <dsp:cNvPr id="0" name=""/>
        <dsp:cNvSpPr/>
      </dsp:nvSpPr>
      <dsp:spPr>
        <a:xfrm rot="5400000">
          <a:off x="6616567" y="-171074"/>
          <a:ext cx="1131005" cy="1881967"/>
        </a:xfrm>
        <a:prstGeom prst="corner">
          <a:avLst>
            <a:gd name="adj1" fmla="val 16120"/>
            <a:gd name="adj2" fmla="val 16110"/>
          </a:avLst>
        </a:prstGeom>
        <a:solidFill>
          <a:srgbClr val="C00000"/>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DBFB3F-B7BF-4D59-A76D-DFEEE229898C}">
      <dsp:nvSpPr>
        <dsp:cNvPr id="0" name=""/>
        <dsp:cNvSpPr/>
      </dsp:nvSpPr>
      <dsp:spPr>
        <a:xfrm>
          <a:off x="6427774" y="391228"/>
          <a:ext cx="1699051" cy="1489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6427774" y="391228"/>
        <a:ext cx="1699051" cy="1489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3F38B-1382-4B68-AC39-7A09235C7690}">
      <dsp:nvSpPr>
        <dsp:cNvPr id="0" name=""/>
        <dsp:cNvSpPr/>
      </dsp:nvSpPr>
      <dsp:spPr>
        <a:xfrm>
          <a:off x="0" y="874"/>
          <a:ext cx="10961077" cy="87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Retrospective emissions should be evaluated:</a:t>
          </a:r>
        </a:p>
      </dsp:txBody>
      <dsp:txXfrm>
        <a:off x="42534" y="43408"/>
        <a:ext cx="10876009" cy="786239"/>
      </dsp:txXfrm>
    </dsp:sp>
    <dsp:sp modelId="{F82F3800-A62F-480F-93A1-A81AA986BBC5}">
      <dsp:nvSpPr>
        <dsp:cNvPr id="0" name=""/>
        <dsp:cNvSpPr/>
      </dsp:nvSpPr>
      <dsp:spPr>
        <a:xfrm>
          <a:off x="0" y="1096734"/>
          <a:ext cx="10961077" cy="234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014" tIns="33020" rIns="184912" bIns="33020" numCol="1" spcCol="1270" anchor="t" anchorCtr="0">
          <a:noAutofit/>
        </a:bodyPr>
        <a:lstStyle/>
        <a:p>
          <a:pPr marL="228600" lvl="1" indent="-228600" algn="l" defTabSz="1155700">
            <a:lnSpc>
              <a:spcPct val="100000"/>
            </a:lnSpc>
            <a:spcBef>
              <a:spcPct val="0"/>
            </a:spcBef>
            <a:spcAft>
              <a:spcPts val="1200"/>
            </a:spcAft>
            <a:buChar char="•"/>
          </a:pPr>
          <a:r>
            <a:rPr lang="en-US" sz="2600" kern="1200" dirty="0"/>
            <a:t>Within the context of the project that caused the emissions.</a:t>
          </a:r>
        </a:p>
        <a:p>
          <a:pPr marL="228600" lvl="1" indent="-228600" algn="l" defTabSz="1155700">
            <a:lnSpc>
              <a:spcPct val="100000"/>
            </a:lnSpc>
            <a:spcBef>
              <a:spcPct val="0"/>
            </a:spcBef>
            <a:spcAft>
              <a:spcPts val="1200"/>
            </a:spcAft>
            <a:buChar char="•"/>
          </a:pPr>
          <a:r>
            <a:rPr lang="en-US" sz="2600" kern="1200" dirty="0"/>
            <a:t>From the start of construction if the emissions cannot be attributed to a specific project.</a:t>
          </a:r>
        </a:p>
        <a:p>
          <a:pPr marL="228600" lvl="1" indent="-228600" algn="l" defTabSz="1155700">
            <a:lnSpc>
              <a:spcPct val="100000"/>
            </a:lnSpc>
            <a:spcBef>
              <a:spcPct val="0"/>
            </a:spcBef>
            <a:spcAft>
              <a:spcPts val="1200"/>
            </a:spcAft>
            <a:buChar char="•"/>
          </a:pPr>
          <a:r>
            <a:rPr lang="en-US" sz="2600" kern="1200" dirty="0">
              <a:solidFill>
                <a:schemeClr val="tx1"/>
              </a:solidFill>
            </a:rPr>
            <a:t>TCEQ relies on the criteria that defines major source/modification.</a:t>
          </a:r>
          <a:endParaRPr lang="en-US" sz="2600" kern="1200" dirty="0"/>
        </a:p>
      </dsp:txBody>
      <dsp:txXfrm>
        <a:off x="0" y="1096734"/>
        <a:ext cx="10961077" cy="2345128"/>
      </dsp:txXfrm>
    </dsp:sp>
    <dsp:sp modelId="{DD887511-8093-4AC2-AE06-9456EE169FFF}">
      <dsp:nvSpPr>
        <dsp:cNvPr id="0" name=""/>
        <dsp:cNvSpPr/>
      </dsp:nvSpPr>
      <dsp:spPr>
        <a:xfrm>
          <a:off x="0" y="3218183"/>
          <a:ext cx="10961077" cy="8713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Federal applicability is reevaluated for the original project (or newly evaluated for newly discovered, unauthorized units).</a:t>
          </a:r>
        </a:p>
      </dsp:txBody>
      <dsp:txXfrm>
        <a:off x="42534" y="3260717"/>
        <a:ext cx="10876009" cy="7862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955" tIns="46477" rIns="92955" bIns="46477" rtlCol="0"/>
          <a:lstStyle>
            <a:lvl1pPr algn="l">
              <a:defRPr sz="1200"/>
            </a:lvl1pPr>
          </a:lstStyle>
          <a:p>
            <a:endParaRPr lang="en-US" dirty="0"/>
          </a:p>
        </p:txBody>
      </p:sp>
      <p:sp>
        <p:nvSpPr>
          <p:cNvPr id="3" name="Date Placeholder 2"/>
          <p:cNvSpPr>
            <a:spLocks noGrp="1"/>
          </p:cNvSpPr>
          <p:nvPr>
            <p:ph type="dt" idx="1"/>
          </p:nvPr>
        </p:nvSpPr>
        <p:spPr>
          <a:xfrm>
            <a:off x="3956551" y="0"/>
            <a:ext cx="3026833" cy="465798"/>
          </a:xfrm>
          <a:prstGeom prst="rect">
            <a:avLst/>
          </a:prstGeom>
        </p:spPr>
        <p:txBody>
          <a:bodyPr vert="horz" lIns="92955" tIns="46477" rIns="92955" bIns="46477" rtlCol="0"/>
          <a:lstStyle>
            <a:lvl1pPr algn="r">
              <a:defRPr sz="1200"/>
            </a:lvl1pPr>
          </a:lstStyle>
          <a:p>
            <a:fld id="{908157C1-8A6C-4321-846D-B358E31D509E}" type="datetimeFigureOut">
              <a:rPr lang="en-US" smtClean="0"/>
              <a:t>10/7/2022</a:t>
            </a:fld>
            <a:endParaRPr lang="en-US" dirty="0"/>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5" tIns="46477" rIns="92955" bIns="46477" rtlCol="0" anchor="ctr"/>
          <a:lstStyle/>
          <a:p>
            <a:endParaRPr lang="en-US" dirty="0"/>
          </a:p>
        </p:txBody>
      </p:sp>
      <p:sp>
        <p:nvSpPr>
          <p:cNvPr id="5" name="Notes Placeholder 4"/>
          <p:cNvSpPr>
            <a:spLocks noGrp="1"/>
          </p:cNvSpPr>
          <p:nvPr>
            <p:ph type="body" sz="quarter" idx="3"/>
          </p:nvPr>
        </p:nvSpPr>
        <p:spPr>
          <a:xfrm>
            <a:off x="698501" y="4467781"/>
            <a:ext cx="5588000" cy="3655457"/>
          </a:xfrm>
          <a:prstGeom prst="rect">
            <a:avLst/>
          </a:prstGeom>
        </p:spPr>
        <p:txBody>
          <a:bodyPr vert="horz" lIns="92955" tIns="46477" rIns="92955"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7"/>
          </a:xfrm>
          <a:prstGeom prst="rect">
            <a:avLst/>
          </a:prstGeom>
        </p:spPr>
        <p:txBody>
          <a:bodyPr vert="horz" lIns="92955" tIns="46477" rIns="92955" bIns="464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5"/>
            <a:ext cx="3026833" cy="465797"/>
          </a:xfrm>
          <a:prstGeom prst="rect">
            <a:avLst/>
          </a:prstGeom>
        </p:spPr>
        <p:txBody>
          <a:bodyPr vert="horz" lIns="92955" tIns="46477" rIns="92955" bIns="46477" rtlCol="0" anchor="b"/>
          <a:lstStyle>
            <a:lvl1pPr algn="r">
              <a:defRPr sz="1200"/>
            </a:lvl1pPr>
          </a:lstStyle>
          <a:p>
            <a:fld id="{CFF5D64E-FCB6-4D4F-B94C-7AD7D485FC37}" type="slidenum">
              <a:rPr lang="en-US" smtClean="0"/>
              <a:t>‹#›</a:t>
            </a:fld>
            <a:endParaRPr lang="en-US" dirty="0"/>
          </a:p>
        </p:txBody>
      </p:sp>
    </p:spTree>
    <p:extLst>
      <p:ext uri="{BB962C8B-B14F-4D97-AF65-F5344CB8AC3E}">
        <p14:creationId xmlns:p14="http://schemas.microsoft.com/office/powerpoint/2010/main" val="7499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80">
              <a:defRPr/>
            </a:pPr>
            <a:r>
              <a:rPr lang="en-US" dirty="0"/>
              <a:t>Welcome to our session on Federal Applicability and Retrospective Review.  My name is Lyndon Poole, and I work in the Air Permits Division of TCEQ.</a:t>
            </a:r>
          </a:p>
          <a:p>
            <a:pPr defTabSz="947080">
              <a:defRPr/>
            </a:pPr>
            <a:endParaRPr lang="en-US" dirty="0"/>
          </a:p>
          <a:p>
            <a:pPr defTabSz="947080">
              <a:defRPr/>
            </a:pPr>
            <a:r>
              <a:rPr lang="en-US" dirty="0"/>
              <a:t>Thank you all very much for being here today.  I would also like to thank all my colleagues who have created or assisted with these slides.  </a:t>
            </a:r>
          </a:p>
          <a:p>
            <a:pPr defTabSz="947080">
              <a:defRPr/>
            </a:pPr>
            <a:endParaRPr lang="en-US" dirty="0"/>
          </a:p>
          <a:p>
            <a:pPr defTabSz="947080">
              <a:defRPr/>
            </a:pPr>
            <a:r>
              <a:rPr lang="en-US" dirty="0"/>
              <a:t>Just as a reminder, these presentations will be available on the TCEQ </a:t>
            </a:r>
            <a:r>
              <a:rPr lang="en-US" baseline="0" dirty="0"/>
              <a:t>website.</a:t>
            </a:r>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a:t>
            </a:fld>
            <a:endParaRPr lang="en-US" dirty="0"/>
          </a:p>
        </p:txBody>
      </p:sp>
    </p:spTree>
    <p:extLst>
      <p:ext uri="{BB962C8B-B14F-4D97-AF65-F5344CB8AC3E}">
        <p14:creationId xmlns:p14="http://schemas.microsoft.com/office/powerpoint/2010/main" val="33985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NSR permitting follows a two-step applicability test: </a:t>
            </a:r>
          </a:p>
          <a:p>
            <a:pPr marL="170671" indent="-170671">
              <a:buFontTx/>
              <a:buChar char="-"/>
            </a:pPr>
            <a:r>
              <a:rPr lang="en-US" dirty="0"/>
              <a:t>The first step is to determine if there is a “significant emissions increase” of a regulated NSR pollutant from the proposed modification.</a:t>
            </a:r>
          </a:p>
          <a:p>
            <a:pPr marL="170671" indent="-170671">
              <a:buFontTx/>
              <a:buChar char="-"/>
            </a:pPr>
            <a:r>
              <a:rPr lang="en-US" dirty="0"/>
              <a:t>If there is, the second step is to determine if there is a “significant net emission increase” of that pollutant. </a:t>
            </a:r>
          </a:p>
          <a:p>
            <a:pPr marL="170671" indent="-170671">
              <a:buFontTx/>
              <a:buChar char="-"/>
            </a:pPr>
            <a:endParaRPr lang="en-US" dirty="0"/>
          </a:p>
          <a:p>
            <a:pPr marL="170671" indent="-170671">
              <a:buFontTx/>
              <a:buChar cha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10</a:t>
            </a:fld>
            <a:endParaRPr lang="en-US" dirty="0"/>
          </a:p>
        </p:txBody>
      </p:sp>
    </p:spTree>
    <p:extLst>
      <p:ext uri="{BB962C8B-B14F-4D97-AF65-F5344CB8AC3E}">
        <p14:creationId xmlns:p14="http://schemas.microsoft.com/office/powerpoint/2010/main" val="269449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244">
              <a:defRPr/>
            </a:pPr>
            <a:r>
              <a:rPr lang="en-US" dirty="0"/>
              <a:t>Project Emissions Increase (PEI) = Proposed PTE* – BAE</a:t>
            </a:r>
          </a:p>
          <a:p>
            <a:endParaRPr lang="en-US" dirty="0"/>
          </a:p>
          <a:p>
            <a:pPr defTabSz="910244">
              <a:defRPr/>
            </a:pPr>
            <a:r>
              <a:rPr lang="en-US" b="1" dirty="0"/>
              <a:t>New Facility </a:t>
            </a:r>
          </a:p>
          <a:p>
            <a:pPr lvl="0">
              <a:buFont typeface="Arial" panose="020B0604020202020204" pitchFamily="34" charset="0"/>
              <a:buChar char="•"/>
            </a:pPr>
            <a:r>
              <a:rPr lang="en-US" dirty="0"/>
              <a:t>PEI = PTE   as the BAE = 0</a:t>
            </a:r>
          </a:p>
          <a:p>
            <a:pPr lvl="0">
              <a:buFont typeface="Arial" panose="020B0604020202020204" pitchFamily="34" charset="0"/>
              <a:buNone/>
            </a:pPr>
            <a:endParaRPr lang="en-US" dirty="0"/>
          </a:p>
          <a:p>
            <a:pPr defTabSz="910244">
              <a:buFont typeface="Arial" panose="020B0604020202020204" pitchFamily="34" charset="0"/>
              <a:buChar char="•"/>
              <a:defRPr/>
            </a:pPr>
            <a:r>
              <a:rPr lang="en-US" b="1" dirty="0"/>
              <a:t>Existing Facility </a:t>
            </a:r>
          </a:p>
          <a:p>
            <a:pPr lvl="0"/>
            <a:r>
              <a:rPr lang="en-US" dirty="0"/>
              <a:t>PEI = PTE – BAE</a:t>
            </a:r>
          </a:p>
          <a:p>
            <a:pPr lvl="0"/>
            <a:r>
              <a:rPr lang="en-US" dirty="0"/>
              <a:t>PEI = PAE – BAE</a:t>
            </a:r>
          </a:p>
          <a:p>
            <a:pPr lvl="0"/>
            <a:r>
              <a:rPr lang="en-US" dirty="0"/>
              <a:t>PEI = PAE – BAE – CHA </a:t>
            </a:r>
          </a:p>
          <a:p>
            <a:pPr defTabSz="910244">
              <a:buFont typeface="Arial" panose="020B0604020202020204" pitchFamily="34" charset="0"/>
              <a:buChar char="•"/>
              <a:defRPr/>
            </a:pPr>
            <a:endParaRPr lang="en-US" b="1" dirty="0"/>
          </a:p>
          <a:p>
            <a:pPr defTabSz="910244">
              <a:buFont typeface="Arial" panose="020B0604020202020204" pitchFamily="34" charset="0"/>
              <a:buChar char="•"/>
              <a:defRPr/>
            </a:pPr>
            <a:endParaRPr lang="en-US" b="1" dirty="0"/>
          </a:p>
          <a:p>
            <a:pPr marL="455123" lvl="1"/>
            <a:r>
              <a:rPr lang="en-US" dirty="0"/>
              <a:t>PEI = Project Emissions Increase; PTE = Potential To Emit; BAE = Baseline Actual Emissions. </a:t>
            </a:r>
          </a:p>
          <a:p>
            <a:pPr marL="455123" lvl="1"/>
            <a:r>
              <a:rPr lang="en-US" dirty="0"/>
              <a:t>PAE = Projected Actual Emissions only for current project; CHA = Could Have Accommodated Emissions.</a:t>
            </a:r>
          </a:p>
          <a:p>
            <a:pPr defTabSz="910244">
              <a:buFont typeface="Arial" panose="020B0604020202020204" pitchFamily="34" charset="0"/>
              <a:buChar char="•"/>
              <a:defRPr/>
            </a:pPr>
            <a:endParaRPr lang="en-US" b="1" dirty="0"/>
          </a:p>
          <a:p>
            <a:pPr lvl="0">
              <a:buFont typeface="Arial" panose="020B0604020202020204" pitchFamily="34" charset="0"/>
              <a:buChar char="•"/>
            </a:pPr>
            <a:endParaRPr lang="en-US" dirty="0"/>
          </a:p>
          <a:p>
            <a:pPr defTabSz="910244">
              <a:defRPr/>
            </a:pPr>
            <a:endParaRPr lang="en-US" b="1"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11</a:t>
            </a:fld>
            <a:endParaRPr lang="en-US" dirty="0"/>
          </a:p>
        </p:txBody>
      </p:sp>
    </p:spTree>
    <p:extLst>
      <p:ext uri="{BB962C8B-B14F-4D97-AF65-F5344CB8AC3E}">
        <p14:creationId xmlns:p14="http://schemas.microsoft.com/office/powerpoint/2010/main" val="298815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includes emissions from all new, modified, and affected facilities associated with the project.</a:t>
            </a:r>
            <a:br>
              <a:rPr lang="en-US" dirty="0"/>
            </a:br>
            <a:br>
              <a:rPr lang="en-US" dirty="0"/>
            </a:br>
            <a:r>
              <a:rPr lang="en-US" dirty="0"/>
              <a:t>Affected Facilities:</a:t>
            </a:r>
          </a:p>
          <a:p>
            <a:pPr marL="174289" indent="-174289">
              <a:buFont typeface="Arial" panose="020B0604020202020204" pitchFamily="34" charset="0"/>
              <a:buChar char="•"/>
            </a:pPr>
            <a:r>
              <a:rPr lang="en-US" dirty="0"/>
              <a:t>Typically have actual emission increases due to a modification elsewhere, but no allowable emission rate increases.</a:t>
            </a:r>
          </a:p>
          <a:p>
            <a:pPr marL="174289" indent="-174289">
              <a:buFont typeface="Arial" panose="020B0604020202020204" pitchFamily="34" charset="0"/>
              <a:buChar char="•"/>
            </a:pPr>
            <a:r>
              <a:rPr lang="en-US" dirty="0"/>
              <a:t>Include PTE-BAE in project increase and netting.</a:t>
            </a:r>
          </a:p>
          <a:p>
            <a:endParaRPr lang="en-US" dirty="0"/>
          </a:p>
          <a:p>
            <a:r>
              <a:rPr lang="en-US" dirty="0"/>
              <a:t>Example:</a:t>
            </a:r>
          </a:p>
          <a:p>
            <a:pPr marL="290481" indent="-290481">
              <a:buFont typeface="Arial" panose="020B0604020202020204" pitchFamily="34" charset="0"/>
              <a:buChar char="•"/>
            </a:pPr>
            <a:r>
              <a:rPr lang="en-US" dirty="0"/>
              <a:t>New process requiring steam from an existing onsite boiler.  Boiler actual emissions will increase, but boiler allowable emissions rates will not be exceeded.</a:t>
            </a:r>
          </a:p>
          <a:p>
            <a:pPr defTabSz="910244">
              <a:defRPr/>
            </a:pPr>
            <a:endParaRPr lang="en-US" dirty="0"/>
          </a:p>
          <a:p>
            <a:pPr defTabSz="910244">
              <a:defRPr/>
            </a:pPr>
            <a:r>
              <a:rPr lang="en-US" kern="0" dirty="0"/>
              <a:t>Table 2F: Represent PEI for each pollutant. </a:t>
            </a:r>
          </a:p>
          <a:p>
            <a:pPr defTabSz="910244">
              <a:defRPr/>
            </a:pPr>
            <a:endParaRPr lang="en-US" dirty="0"/>
          </a:p>
          <a:p>
            <a:pPr defTabSz="910244">
              <a:defRPr/>
            </a:pPr>
            <a:r>
              <a:rPr lang="en-US" dirty="0"/>
              <a:t>Table 1F: Summarize results.</a:t>
            </a:r>
            <a:br>
              <a:rPr lang="en-US" dirty="0"/>
            </a:br>
            <a:endParaRPr lang="en-US" dirty="0"/>
          </a:p>
          <a:p>
            <a:r>
              <a:rPr lang="en-US" b="1" kern="0" dirty="0">
                <a:solidFill>
                  <a:schemeClr val="accent1">
                    <a:lumMod val="75000"/>
                  </a:schemeClr>
                </a:solidFill>
              </a:rPr>
              <a:t>Update: </a:t>
            </a:r>
            <a:r>
              <a:rPr lang="en-US" dirty="0"/>
              <a:t>Sum of the differences (Include both increases and decreases in emissions).</a:t>
            </a:r>
          </a:p>
          <a:p>
            <a:pPr defTabSz="910244">
              <a:defRPr/>
            </a:pPr>
            <a:endParaRPr lang="en-US" dirty="0"/>
          </a:p>
          <a:p>
            <a:pPr defTabSz="910244">
              <a:defRPr/>
            </a:pPr>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12</a:t>
            </a:fld>
            <a:endParaRPr lang="en-US" dirty="0"/>
          </a:p>
        </p:txBody>
      </p:sp>
    </p:spTree>
    <p:extLst>
      <p:ext uri="{BB962C8B-B14F-4D97-AF65-F5344CB8AC3E}">
        <p14:creationId xmlns:p14="http://schemas.microsoft.com/office/powerpoint/2010/main" val="945956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244">
              <a:defRPr/>
            </a:pPr>
            <a:r>
              <a:rPr lang="en-US" dirty="0"/>
              <a:t>Historically, only emission increases could be considered in the Step 1 of estimating project related emission increases.</a:t>
            </a:r>
          </a:p>
          <a:p>
            <a:pPr defTabSz="910244">
              <a:defRPr/>
            </a:pPr>
            <a:r>
              <a:rPr lang="en-US" dirty="0"/>
              <a:t>Project Emissions Accounting (PEA) previously referred to as “Project Netting.”</a:t>
            </a:r>
          </a:p>
          <a:p>
            <a:pPr defTabSz="910244">
              <a:defRPr/>
            </a:pPr>
            <a:r>
              <a:rPr lang="en-US" dirty="0"/>
              <a:t>Adopted by EPA in the FR Notice and effective on December 24, 2020.</a:t>
            </a:r>
          </a:p>
          <a:p>
            <a:pPr defTabSz="910244">
              <a:defRPr/>
            </a:pPr>
            <a:r>
              <a:rPr lang="en-US" dirty="0"/>
              <a:t>Adopted by TCEQ in 30 TAC §116.12 (32) (D) and effective on July 1, 2021. </a:t>
            </a:r>
          </a:p>
          <a:p>
            <a:pPr defTabSz="910244">
              <a:defRPr/>
            </a:pPr>
            <a:r>
              <a:rPr lang="en-US" dirty="0"/>
              <a:t>EPA clarified Step 1 of Project Emissions Increase in major NSR applicability process can now </a:t>
            </a:r>
            <a:r>
              <a:rPr lang="en-US" b="1" dirty="0">
                <a:solidFill>
                  <a:schemeClr val="accent1"/>
                </a:solidFill>
              </a:rPr>
              <a:t>include both increases and decreases </a:t>
            </a:r>
            <a:r>
              <a:rPr lang="en-US" dirty="0"/>
              <a:t>in emissions.</a:t>
            </a:r>
          </a:p>
          <a:p>
            <a:pPr defTabSz="910244">
              <a:defRP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13</a:t>
            </a:fld>
            <a:endParaRPr lang="en-US" dirty="0"/>
          </a:p>
        </p:txBody>
      </p:sp>
    </p:spTree>
    <p:extLst>
      <p:ext uri="{BB962C8B-B14F-4D97-AF65-F5344CB8AC3E}">
        <p14:creationId xmlns:p14="http://schemas.microsoft.com/office/powerpoint/2010/main" val="173119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452" indent="-284452">
              <a:buFont typeface="Arial" panose="020B0604020202020204" pitchFamily="34" charset="0"/>
              <a:buChar char="•"/>
            </a:pPr>
            <a:r>
              <a:rPr lang="en-US" sz="2400" b="1" dirty="0">
                <a:solidFill>
                  <a:schemeClr val="accent1"/>
                </a:solidFill>
              </a:rPr>
              <a:t>Not yet State Implementation Plan (SIP) approved.</a:t>
            </a:r>
          </a:p>
          <a:p>
            <a:pPr marL="910244" lvl="1" indent="-455123">
              <a:buFont typeface="Arial" panose="020B0604020202020204" pitchFamily="34" charset="0"/>
              <a:buChar char="•"/>
            </a:pPr>
            <a:r>
              <a:rPr lang="en-US" dirty="0"/>
              <a:t>Subject to subsequent EPA approval of SIP.</a:t>
            </a:r>
          </a:p>
        </p:txBody>
      </p:sp>
      <p:sp>
        <p:nvSpPr>
          <p:cNvPr id="4" name="Slide Number Placeholder 3"/>
          <p:cNvSpPr>
            <a:spLocks noGrp="1"/>
          </p:cNvSpPr>
          <p:nvPr>
            <p:ph type="sldNum" sz="quarter" idx="5"/>
          </p:nvPr>
        </p:nvSpPr>
        <p:spPr/>
        <p:txBody>
          <a:bodyPr/>
          <a:lstStyle/>
          <a:p>
            <a:fld id="{CFF5D64E-FCB6-4D4F-B94C-7AD7D485FC37}" type="slidenum">
              <a:rPr lang="en-US" smtClean="0"/>
              <a:t>14</a:t>
            </a:fld>
            <a:endParaRPr lang="en-US" dirty="0"/>
          </a:p>
        </p:txBody>
      </p:sp>
    </p:spTree>
    <p:extLst>
      <p:ext uri="{BB962C8B-B14F-4D97-AF65-F5344CB8AC3E}">
        <p14:creationId xmlns:p14="http://schemas.microsoft.com/office/powerpoint/2010/main" val="331053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244">
              <a:defRPr/>
            </a:pPr>
            <a:r>
              <a:rPr lang="en-US" dirty="0"/>
              <a:t>Units must be constructed and in operation.</a:t>
            </a:r>
          </a:p>
          <a:p>
            <a:pPr defTabSz="910244">
              <a:defRPr/>
            </a:pPr>
            <a:r>
              <a:rPr lang="en-US" dirty="0"/>
              <a:t>All units must be part of a single project.</a:t>
            </a:r>
          </a:p>
          <a:p>
            <a:pPr defTabSz="910244">
              <a:defRPr/>
            </a:pPr>
            <a:r>
              <a:rPr lang="en-US" dirty="0"/>
              <a:t>Units must be “substantially related” (technical or economic interconnection between the activities).</a:t>
            </a:r>
          </a:p>
          <a:p>
            <a:pPr defTabSz="910244">
              <a:defRPr/>
            </a:pPr>
            <a:r>
              <a:rPr lang="en-US" dirty="0"/>
              <a:t>Decreases do not have to totally offset increases.</a:t>
            </a:r>
          </a:p>
          <a:p>
            <a:pPr defTabSz="910244">
              <a:defRPr/>
            </a:pPr>
            <a:r>
              <a:rPr lang="en-US" dirty="0"/>
              <a:t>For purposes of PEA, decreases are not required to be real or enforceable.</a:t>
            </a:r>
          </a:p>
          <a:p>
            <a:r>
              <a:rPr lang="en-US" dirty="0"/>
              <a:t>Emission reduction example: shutdown of existing units or add on-control.</a:t>
            </a:r>
          </a:p>
        </p:txBody>
      </p:sp>
      <p:sp>
        <p:nvSpPr>
          <p:cNvPr id="4" name="Slide Number Placeholder 3"/>
          <p:cNvSpPr>
            <a:spLocks noGrp="1"/>
          </p:cNvSpPr>
          <p:nvPr>
            <p:ph type="sldNum" sz="quarter" idx="5"/>
          </p:nvPr>
        </p:nvSpPr>
        <p:spPr/>
        <p:txBody>
          <a:bodyPr/>
          <a:lstStyle/>
          <a:p>
            <a:fld id="{CFF5D64E-FCB6-4D4F-B94C-7AD7D485FC37}" type="slidenum">
              <a:rPr lang="en-US" smtClean="0"/>
              <a:t>15</a:t>
            </a:fld>
            <a:endParaRPr lang="en-US" dirty="0"/>
          </a:p>
        </p:txBody>
      </p:sp>
    </p:spTree>
    <p:extLst>
      <p:ext uri="{BB962C8B-B14F-4D97-AF65-F5344CB8AC3E}">
        <p14:creationId xmlns:p14="http://schemas.microsoft.com/office/powerpoint/2010/main" val="314259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“Netting within a project” or “Net to Zero”: Sources located in nonattainment areas classified as serious or severe (nonattainment pollutants only).</a:t>
            </a:r>
            <a:br>
              <a:rPr lang="en-US" dirty="0"/>
            </a:br>
            <a:br>
              <a:rPr lang="en-US" dirty="0"/>
            </a:br>
            <a:r>
              <a:rPr lang="en-US" dirty="0"/>
              <a:t>See 30 TAC § 116.150(c)(3).</a:t>
            </a:r>
          </a:p>
          <a:p>
            <a:endParaRPr lang="en-US" dirty="0"/>
          </a:p>
          <a:p>
            <a:pPr defTabSz="910244">
              <a:defRPr/>
            </a:pPr>
            <a:r>
              <a:rPr lang="en-US" dirty="0"/>
              <a:t>For projects with project increases (without considering decreases) ≤ 25 TPY.</a:t>
            </a:r>
            <a:r>
              <a:rPr lang="en-US" sz="1800" dirty="0"/>
              <a:t> </a:t>
            </a:r>
            <a:r>
              <a:rPr lang="en-US" dirty="0"/>
              <a:t>Project Net = Project Increases – Project actual emission decreases ≤ 0. Project increase is not significant, and netting is not required.</a:t>
            </a:r>
          </a:p>
          <a:p>
            <a:pPr defTabSz="910244">
              <a:defRPr/>
            </a:pPr>
            <a:endParaRPr lang="en-US" dirty="0"/>
          </a:p>
          <a:p>
            <a:pPr defTabSz="910244">
              <a:defRPr/>
            </a:pPr>
            <a:r>
              <a:rPr lang="en-US" dirty="0"/>
              <a:t>For projects with project increases (without considering decreases) &gt; 25 TPY,</a:t>
            </a:r>
            <a:r>
              <a:rPr lang="en-US" sz="1800" dirty="0"/>
              <a:t> </a:t>
            </a:r>
            <a:r>
              <a:rPr lang="en-US" dirty="0"/>
              <a:t>or if “Netting within a project” results in positive number, contemporaneous netting is required.</a:t>
            </a:r>
          </a:p>
          <a:p>
            <a:pPr defTabSz="910244">
              <a:defRPr/>
            </a:pPr>
            <a:endParaRPr lang="en-US" dirty="0"/>
          </a:p>
          <a:p>
            <a:pPr marL="455123" lvl="1"/>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16</a:t>
            </a:fld>
            <a:endParaRPr lang="en-US" dirty="0"/>
          </a:p>
        </p:txBody>
      </p:sp>
    </p:spTree>
    <p:extLst>
      <p:ext uri="{BB962C8B-B14F-4D97-AF65-F5344CB8AC3E}">
        <p14:creationId xmlns:p14="http://schemas.microsoft.com/office/powerpoint/2010/main" val="3768741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definition of baseline actual emissions.  [Refer to slide.]</a:t>
            </a:r>
          </a:p>
          <a:p>
            <a:endParaRPr lang="en-US" dirty="0"/>
          </a:p>
          <a:p>
            <a:pPr marL="0" indent="0">
              <a:buFontTx/>
              <a:buNone/>
            </a:pPr>
            <a:r>
              <a:rPr lang="en-US" dirty="0"/>
              <a:t>BAE are based on a consecutive 24-month average within 10 years preceding the project.</a:t>
            </a:r>
          </a:p>
          <a:p>
            <a:pPr marL="0" indent="0">
              <a:buFontTx/>
              <a:buNone/>
            </a:pPr>
            <a:br>
              <a:rPr lang="en-US" dirty="0"/>
            </a:br>
            <a:r>
              <a:rPr lang="en-US" dirty="0"/>
              <a:t>We must use the same 24-month period for each pollutant for each project, but different pollutants can use different baseline dates.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notable exception to the timeline:  The baseline period extends back 5 years for electric utility steam generating units.</a:t>
            </a:r>
          </a:p>
          <a:p>
            <a:endParaRPr lang="en-US" dirty="0"/>
          </a:p>
          <a:p>
            <a:r>
              <a:rPr lang="en-US" dirty="0"/>
              <a:t>Note for new facilities or facilities &lt; 2 years of operation, BAE can be assumed = 0 and PEI calculation will be conservative as PEI = PTE. </a:t>
            </a:r>
          </a:p>
          <a:p>
            <a:endParaRPr lang="en-US" dirty="0"/>
          </a:p>
          <a:p>
            <a:r>
              <a:rPr lang="en-US" dirty="0"/>
              <a:t>Definition in 30 TAC </a:t>
            </a:r>
            <a:r>
              <a:rPr lang="en-US" dirty="0">
                <a:latin typeface="Calibri"/>
              </a:rPr>
              <a:t>§</a:t>
            </a:r>
            <a:r>
              <a:rPr lang="en-US" dirty="0"/>
              <a:t>116.12(3):  http://texreg.sos.state.tx.us/public/readtac$ext.TacPage?sl=R&amp;app=9&amp;p_dir=&amp;p_rloc=&amp;p_tloc=&amp;p_ploc=&amp;pg=1&amp;p_tac=&amp;ti=30&amp;pt=1&amp;ch=116&amp;rl=12.</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17</a:t>
            </a:fld>
            <a:endParaRPr lang="en-US" dirty="0"/>
          </a:p>
        </p:txBody>
      </p:sp>
    </p:spTree>
    <p:extLst>
      <p:ext uri="{BB962C8B-B14F-4D97-AF65-F5344CB8AC3E}">
        <p14:creationId xmlns:p14="http://schemas.microsoft.com/office/powerpoint/2010/main" val="185941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projected actual emissions are the maximum annual rate, in tons per year, at which an existing facility </a:t>
            </a:r>
            <a:r>
              <a:rPr lang="en-US" b="1" u="sng" dirty="0"/>
              <a:t>is projected to emit </a:t>
            </a:r>
            <a:r>
              <a:rPr lang="en-US" dirty="0"/>
              <a:t>a federally regulated pollutant in any rolling 12-month period.</a:t>
            </a:r>
          </a:p>
          <a:p>
            <a:pPr defTabSz="910244">
              <a:defRPr/>
            </a:pPr>
            <a:endParaRPr lang="en-US" dirty="0"/>
          </a:p>
          <a:p>
            <a:pPr defTabSz="910244">
              <a:defRPr/>
            </a:pPr>
            <a:r>
              <a:rPr lang="en-US" dirty="0"/>
              <a:t>A detailed definition of projected actual is found in 30 TAC 116.12(31). It is the maximum annual rate, in tons per year, at which an existing facility is projected to emit a federally regulated new source review pollutant.</a:t>
            </a:r>
          </a:p>
          <a:p>
            <a:pPr defTabSz="910244">
              <a:defRPr/>
            </a:pPr>
            <a:endParaRPr lang="en-US" dirty="0"/>
          </a:p>
          <a:p>
            <a:pPr defTabSz="910244">
              <a:defRPr/>
            </a:pPr>
            <a:r>
              <a:rPr lang="en-US" dirty="0"/>
              <a:t>Examples of information: historical operational data, the company's own representations, the company's expected business activity, and the company's highest projections of business activity. </a:t>
            </a:r>
            <a:br>
              <a:rPr lang="en-US" dirty="0"/>
            </a:br>
            <a:br>
              <a:rPr lang="en-US" dirty="0"/>
            </a:br>
            <a:r>
              <a:rPr lang="en-US" dirty="0"/>
              <a:t>Emission records must be kept for 5 years, or 10 years if the unit’s capacity or PTE was increased.</a:t>
            </a:r>
          </a:p>
          <a:p>
            <a:endParaRPr lang="en-US" dirty="0"/>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18</a:t>
            </a:fld>
            <a:endParaRPr lang="en-US" dirty="0"/>
          </a:p>
        </p:txBody>
      </p:sp>
    </p:spTree>
    <p:extLst>
      <p:ext uri="{BB962C8B-B14F-4D97-AF65-F5344CB8AC3E}">
        <p14:creationId xmlns:p14="http://schemas.microsoft.com/office/powerpoint/2010/main" val="222094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calculating any increase in emissions that results from the project, a portion of the facility's emissions </a:t>
            </a:r>
            <a:r>
              <a:rPr lang="en-US" b="1" u="sng" dirty="0"/>
              <a:t>following the project </a:t>
            </a:r>
            <a:r>
              <a:rPr lang="en-US" dirty="0"/>
              <a:t>which </a:t>
            </a:r>
            <a:r>
              <a:rPr lang="en-US" b="1" u="sng" dirty="0"/>
              <a:t>could have been accommodated </a:t>
            </a:r>
            <a:r>
              <a:rPr lang="en-US" dirty="0"/>
              <a:t>during the consecutive 24-month period maybe </a:t>
            </a:r>
            <a:r>
              <a:rPr lang="en-US" b="1" u="sng" dirty="0"/>
              <a:t>used to establish </a:t>
            </a:r>
            <a:r>
              <a:rPr lang="en-US" dirty="0"/>
              <a:t>the baseline actual emissions.  Please note  those emissions must be </a:t>
            </a:r>
            <a:r>
              <a:rPr lang="en-US" b="1" u="sng" dirty="0"/>
              <a:t>unrelated </a:t>
            </a:r>
            <a:r>
              <a:rPr lang="en-US" dirty="0"/>
              <a:t>to the particular project; In addition, any increased utilization due to </a:t>
            </a:r>
            <a:r>
              <a:rPr lang="en-US" b="1" u="sng" dirty="0"/>
              <a:t>product demand growth </a:t>
            </a:r>
            <a:r>
              <a:rPr lang="en-US" dirty="0"/>
              <a:t>may be excluded from </a:t>
            </a:r>
            <a:r>
              <a:rPr lang="en-US" b="1" u="sng" dirty="0"/>
              <a:t>the project emission increase.</a:t>
            </a:r>
            <a:endParaRPr lang="en-US" dirty="0"/>
          </a:p>
          <a:p>
            <a:endParaRPr lang="en-US" dirty="0"/>
          </a:p>
          <a:p>
            <a:r>
              <a:rPr lang="en-US" dirty="0"/>
              <a:t>The rule only allows CHA exclusion to be used in conjunction with the BAE to PAE test. </a:t>
            </a:r>
          </a:p>
          <a:p>
            <a:endParaRPr lang="en-US" dirty="0"/>
          </a:p>
          <a:p>
            <a:r>
              <a:rPr lang="en-US" dirty="0"/>
              <a:t>If CHA were based on emissions alone, there would be incentive to account for higher emissions resulting from equipment malfunction or  improper maintenance. </a:t>
            </a:r>
          </a:p>
          <a:p>
            <a:endParaRPr lang="en-US" dirty="0"/>
          </a:p>
          <a:p>
            <a:r>
              <a:rPr lang="en-US" dirty="0"/>
              <a:t>Data is required to demonstrate the excluded emissions are not related to the project and the facility was legally and physically able to sustain the higher production rate during the baseline period.  </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19</a:t>
            </a:fld>
            <a:endParaRPr lang="en-US" dirty="0"/>
          </a:p>
        </p:txBody>
      </p:sp>
    </p:spTree>
    <p:extLst>
      <p:ext uri="{BB962C8B-B14F-4D97-AF65-F5344CB8AC3E}">
        <p14:creationId xmlns:p14="http://schemas.microsoft.com/office/powerpoint/2010/main" val="234000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765" y="4101475"/>
            <a:ext cx="5574114" cy="4169832"/>
          </a:xfrm>
        </p:spPr>
        <p:txBody>
          <a:bodyPr/>
          <a:lstStyle/>
          <a:p>
            <a:r>
              <a:rPr lang="en-US" dirty="0"/>
              <a:t>Our presentation today will be in two parts.</a:t>
            </a:r>
          </a:p>
          <a:p>
            <a:endParaRPr lang="en-US" dirty="0"/>
          </a:p>
          <a:p>
            <a:r>
              <a:rPr lang="en-US" dirty="0"/>
              <a:t>Part I will be a very brief overview of federal applicability, since most of you are familiar with the basics and/or attended the presentation at the Environmental Trade Fair.  This group of slides will cover the major programs (PSD and Nonattainment NSR), some common terms, and the federal applicability test.</a:t>
            </a:r>
          </a:p>
          <a:p>
            <a:endParaRPr lang="en-US" dirty="0"/>
          </a:p>
          <a:p>
            <a:r>
              <a:rPr lang="en-US" dirty="0"/>
              <a:t>Part II will cover retrospective review:  the basic concept, available guidance, and the nuts and bolts of how we think retrospective review should be applied.</a:t>
            </a:r>
          </a:p>
        </p:txBody>
      </p:sp>
      <p:sp>
        <p:nvSpPr>
          <p:cNvPr id="4" name="Slide Number Placeholder 3"/>
          <p:cNvSpPr>
            <a:spLocks noGrp="1"/>
          </p:cNvSpPr>
          <p:nvPr>
            <p:ph type="sldNum" sz="quarter" idx="10"/>
          </p:nvPr>
        </p:nvSpPr>
        <p:spPr/>
        <p:txBody>
          <a:bodyPr/>
          <a:lstStyle/>
          <a:p>
            <a:pPr defTabSz="910244">
              <a:defRPr/>
            </a:pPr>
            <a:fld id="{120F5A2A-F5AF-41E1-B3A3-40ADF05B863A}" type="slidenum">
              <a:rPr lang="en-US">
                <a:solidFill>
                  <a:prstClr val="black"/>
                </a:solidFill>
                <a:latin typeface="Calibri"/>
              </a:rPr>
              <a:pPr defTabSz="910244">
                <a:defRPr/>
              </a:pPr>
              <a:t>2</a:t>
            </a:fld>
            <a:endParaRPr lang="en-US" dirty="0">
              <a:solidFill>
                <a:prstClr val="black"/>
              </a:solidFill>
              <a:latin typeface="Calibri"/>
            </a:endParaRPr>
          </a:p>
        </p:txBody>
      </p:sp>
    </p:spTree>
    <p:extLst>
      <p:ext uri="{BB962C8B-B14F-4D97-AF65-F5344CB8AC3E}">
        <p14:creationId xmlns:p14="http://schemas.microsoft.com/office/powerpoint/2010/main" val="316518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a:p>
            <a:r>
              <a:rPr lang="en-US" b="0" u="none" dirty="0"/>
              <a:t>A detailed description of could have accommodated criteria can be found in 30 TAC 116.12(32)(A). </a:t>
            </a:r>
          </a:p>
          <a:p>
            <a:endParaRPr lang="en-US" dirty="0"/>
          </a:p>
          <a:p>
            <a:r>
              <a:rPr lang="en-US" dirty="0"/>
              <a:t>Legal Accommodation - the emission rate and associated operating conditions would have been allowed under the facility’s operating permit or any applicable regulation during the baseline period.</a:t>
            </a:r>
          </a:p>
          <a:p>
            <a:endParaRPr lang="en-US" dirty="0"/>
          </a:p>
          <a:p>
            <a:r>
              <a:rPr lang="en-US" dirty="0"/>
              <a:t>Physical Accommodation - the facility was capable of sustaining the operating conditions associated with the accommodated emission rate during the baseline period.</a:t>
            </a:r>
            <a:br>
              <a:rPr lang="en-US" dirty="0"/>
            </a:br>
            <a:br>
              <a:rPr lang="en-US" dirty="0"/>
            </a:br>
            <a:r>
              <a:rPr lang="en-US" dirty="0"/>
              <a:t>The Typical Approach: Identify the highest production for a 30-day period during the baseline time frame.  Take the ratio of the highest month’s production divided by the actual production rate during the baseline period and multiply that ratio by the actual emission rate.  The result is the CHA emission value.</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20</a:t>
            </a:fld>
            <a:endParaRPr lang="en-US" dirty="0"/>
          </a:p>
        </p:txBody>
      </p:sp>
    </p:spTree>
    <p:extLst>
      <p:ext uri="{BB962C8B-B14F-4D97-AF65-F5344CB8AC3E}">
        <p14:creationId xmlns:p14="http://schemas.microsoft.com/office/powerpoint/2010/main" val="2250859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slide.]</a:t>
            </a:r>
          </a:p>
        </p:txBody>
      </p:sp>
      <p:sp>
        <p:nvSpPr>
          <p:cNvPr id="4" name="Slide Number Placeholder 3"/>
          <p:cNvSpPr>
            <a:spLocks noGrp="1"/>
          </p:cNvSpPr>
          <p:nvPr>
            <p:ph type="sldNum" sz="quarter" idx="5"/>
          </p:nvPr>
        </p:nvSpPr>
        <p:spPr/>
        <p:txBody>
          <a:bodyPr/>
          <a:lstStyle/>
          <a:p>
            <a:fld id="{CFF5D64E-FCB6-4D4F-B94C-7AD7D485FC37}" type="slidenum">
              <a:rPr lang="en-US" smtClean="0"/>
              <a:t>21</a:t>
            </a:fld>
            <a:endParaRPr lang="en-US" dirty="0"/>
          </a:p>
        </p:txBody>
      </p:sp>
    </p:spTree>
    <p:extLst>
      <p:ext uri="{BB962C8B-B14F-4D97-AF65-F5344CB8AC3E}">
        <p14:creationId xmlns:p14="http://schemas.microsoft.com/office/powerpoint/2010/main" val="251144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contemporaneous period and how we evaluate increases and decreases within it.</a:t>
            </a:r>
            <a:br>
              <a:rPr lang="en-US" dirty="0"/>
            </a:br>
            <a:r>
              <a:rPr lang="en-US" dirty="0"/>
              <a:t>[Refer to slide.]</a:t>
            </a:r>
          </a:p>
        </p:txBody>
      </p:sp>
      <p:sp>
        <p:nvSpPr>
          <p:cNvPr id="4" name="Slide Number Placeholder 3"/>
          <p:cNvSpPr>
            <a:spLocks noGrp="1"/>
          </p:cNvSpPr>
          <p:nvPr>
            <p:ph type="sldNum" sz="quarter" idx="5"/>
          </p:nvPr>
        </p:nvSpPr>
        <p:spPr/>
        <p:txBody>
          <a:bodyPr/>
          <a:lstStyle/>
          <a:p>
            <a:fld id="{CFF5D64E-FCB6-4D4F-B94C-7AD7D485FC37}" type="slidenum">
              <a:rPr lang="en-US" smtClean="0"/>
              <a:t>22</a:t>
            </a:fld>
            <a:endParaRPr lang="en-US" dirty="0"/>
          </a:p>
        </p:txBody>
      </p:sp>
    </p:spTree>
    <p:extLst>
      <p:ext uri="{BB962C8B-B14F-4D97-AF65-F5344CB8AC3E}">
        <p14:creationId xmlns:p14="http://schemas.microsoft.com/office/powerpoint/2010/main" val="305837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7450" y="533400"/>
            <a:ext cx="4756150" cy="2676525"/>
          </a:xfrm>
        </p:spPr>
      </p:sp>
      <p:sp>
        <p:nvSpPr>
          <p:cNvPr id="3" name="Notes Placeholder 2"/>
          <p:cNvSpPr>
            <a:spLocks noGrp="1"/>
          </p:cNvSpPr>
          <p:nvPr>
            <p:ph type="body" idx="1"/>
          </p:nvPr>
        </p:nvSpPr>
        <p:spPr/>
        <p:txBody>
          <a:bodyPr/>
          <a:lstStyle/>
          <a:p>
            <a:pPr defTabSz="945040">
              <a:defRPr/>
            </a:pPr>
            <a:r>
              <a:rPr lang="en-US" sz="1800" dirty="0">
                <a:solidFill>
                  <a:srgbClr val="FF0000"/>
                </a:solidFill>
                <a:latin typeface="Calibri" panose="020F0502020204030204" pitchFamily="34" charset="0"/>
                <a:ea typeface="Calibri" panose="020F0502020204030204" pitchFamily="34" charset="0"/>
              </a:rPr>
              <a:t>This slide illustrates the difference between the contemporaneous and baseline actual periods.</a:t>
            </a:r>
          </a:p>
          <a:p>
            <a:pPr defTabSz="945040">
              <a:defRPr/>
            </a:pPr>
            <a:endParaRPr lang="en-US" sz="1800" dirty="0">
              <a:solidFill>
                <a:srgbClr val="FF0000"/>
              </a:solidFill>
              <a:latin typeface="Calibri" panose="020F0502020204030204" pitchFamily="34" charset="0"/>
              <a:ea typeface="Calibri" panose="020F0502020204030204" pitchFamily="34" charset="0"/>
            </a:endParaRPr>
          </a:p>
          <a:p>
            <a:pPr defTabSz="945040">
              <a:defRPr/>
            </a:pPr>
            <a:r>
              <a:rPr lang="en-US" sz="1800" dirty="0">
                <a:solidFill>
                  <a:srgbClr val="FF0000"/>
                </a:solidFill>
                <a:latin typeface="Calibri" panose="020F0502020204030204" pitchFamily="34" charset="0"/>
                <a:ea typeface="Calibri" panose="020F0502020204030204" pitchFamily="34" charset="0"/>
              </a:rPr>
              <a:t>The purpose of contemporaneous netting is to identify projects that have occurred during the timeframe and identify the increases and decreases associated with each.  If we look at the slide, lets assume that a project occurred in 2022.  In determining the BAE for the units in the project, the applicant would be able to go back 10 years from that point in 2022.  </a:t>
            </a:r>
            <a:endParaRPr lang="en-US" sz="1800" dirty="0">
              <a:solidFill>
                <a:schemeClr val="bg1"/>
              </a:solidFill>
              <a:latin typeface="Times New Roman" pitchFamily="18" charset="0"/>
              <a:cs typeface="Times New Roman" pitchFamily="18" charset="0"/>
            </a:endParaRPr>
          </a:p>
          <a:p>
            <a:pPr defTabSz="945040">
              <a:defRPr/>
            </a:pPr>
            <a:endParaRPr lang="en-US" sz="1800" dirty="0">
              <a:solidFill>
                <a:schemeClr val="bg1"/>
              </a:solidFill>
              <a:latin typeface="Times New Roman" pitchFamily="18" charset="0"/>
              <a:cs typeface="Times New Roman" pitchFamily="18" charset="0"/>
            </a:endParaRPr>
          </a:p>
          <a:p>
            <a:pPr defTabSz="945040">
              <a:defRPr/>
            </a:pPr>
            <a:r>
              <a:rPr lang="en-US" sz="1800" dirty="0">
                <a:solidFill>
                  <a:schemeClr val="bg1"/>
                </a:solidFill>
                <a:latin typeface="Times New Roman" pitchFamily="18" charset="0"/>
                <a:cs typeface="Times New Roman" pitchFamily="18" charset="0"/>
              </a:rPr>
              <a:t>The contemporaneous window is established as five years prior to the proposed start of construction of the current project through to the proposed start of operation of the current project.</a:t>
            </a:r>
            <a:br>
              <a:rPr lang="en-US" sz="1800" dirty="0">
                <a:solidFill>
                  <a:schemeClr val="bg1"/>
                </a:solidFill>
                <a:latin typeface="Times New Roman" pitchFamily="18" charset="0"/>
                <a:cs typeface="Times New Roman" pitchFamily="18" charset="0"/>
              </a:rPr>
            </a:br>
            <a:br>
              <a:rPr lang="en-US" sz="1800" dirty="0">
                <a:solidFill>
                  <a:schemeClr val="bg1"/>
                </a:solidFill>
                <a:latin typeface="Times New Roman" pitchFamily="18" charset="0"/>
                <a:cs typeface="Times New Roman" pitchFamily="18" charset="0"/>
              </a:rPr>
            </a:br>
            <a:r>
              <a:rPr lang="en-US" sz="1800" dirty="0">
                <a:solidFill>
                  <a:schemeClr val="bg1"/>
                </a:solidFill>
                <a:latin typeface="Times New Roman" pitchFamily="18" charset="0"/>
                <a:cs typeface="Times New Roman" pitchFamily="18" charset="0"/>
              </a:rPr>
              <a:t>We sum all creditable increases and decreases within the contemporaneous period.</a:t>
            </a:r>
          </a:p>
          <a:p>
            <a:pPr marL="0" indent="0" defTabSz="945040">
              <a:buFontTx/>
              <a:buNone/>
              <a:defRPr/>
            </a:pPr>
            <a:br>
              <a:rPr lang="en-US" sz="1800" dirty="0">
                <a:solidFill>
                  <a:schemeClr val="bg1"/>
                </a:solidFill>
                <a:latin typeface="Times New Roman" pitchFamily="18" charset="0"/>
                <a:cs typeface="Times New Roman" pitchFamily="18" charset="0"/>
              </a:rPr>
            </a:br>
            <a:r>
              <a:rPr lang="en-US" sz="1800" dirty="0">
                <a:latin typeface="Arial" panose="020B0604020202020204" pitchFamily="34" charset="0"/>
                <a:cs typeface="Arial" panose="020B0604020202020204" pitchFamily="34" charset="0"/>
              </a:rPr>
              <a:t>If the sum of the projects within the period is greater than or equal to the major modification significant emission rate, major NSR is triggered.</a:t>
            </a:r>
          </a:p>
          <a:p>
            <a:endParaRPr lang="en-US" sz="1800" dirty="0"/>
          </a:p>
          <a:p>
            <a:r>
              <a:rPr lang="en-US" sz="1800" dirty="0"/>
              <a:t>Note NEI = Project increase  + ([5 years prior to Start of Construction (SOC) to Start of Operation (SOO)].</a:t>
            </a:r>
          </a:p>
          <a:p>
            <a:pPr lvl="0"/>
            <a:endParaRPr lang="en-US" sz="1800" dirty="0"/>
          </a:p>
        </p:txBody>
      </p:sp>
      <p:sp>
        <p:nvSpPr>
          <p:cNvPr id="4" name="Slide Number Placeholder 3"/>
          <p:cNvSpPr>
            <a:spLocks noGrp="1"/>
          </p:cNvSpPr>
          <p:nvPr>
            <p:ph type="sldNum" sz="quarter" idx="10"/>
          </p:nvPr>
        </p:nvSpPr>
        <p:spPr/>
        <p:txBody>
          <a:bodyPr lIns="93884" tIns="46943" rIns="93884" bIns="46943"/>
          <a:lstStyle/>
          <a:p>
            <a:fld id="{A8A42AD5-A41A-45D1-8B68-5E32A8DDEFA1}" type="slidenum">
              <a:rPr lang="en-US" smtClean="0"/>
              <a:t>23</a:t>
            </a:fld>
            <a:endParaRPr lang="en-US" dirty="0"/>
          </a:p>
        </p:txBody>
      </p:sp>
      <p:sp>
        <p:nvSpPr>
          <p:cNvPr id="5" name="Date Placeholder 4"/>
          <p:cNvSpPr>
            <a:spLocks noGrp="1"/>
          </p:cNvSpPr>
          <p:nvPr>
            <p:ph type="dt" idx="11"/>
          </p:nvPr>
        </p:nvSpPr>
        <p:spPr/>
        <p:txBody>
          <a:bodyPr lIns="93884" tIns="46943" rIns="93884" bIns="46943"/>
          <a:lstStyle/>
          <a:p>
            <a:r>
              <a:rPr lang="en-US" dirty="0"/>
              <a:t>5/15/2018</a:t>
            </a:r>
          </a:p>
        </p:txBody>
      </p:sp>
      <p:sp>
        <p:nvSpPr>
          <p:cNvPr id="6" name="Header Placeholder 5"/>
          <p:cNvSpPr>
            <a:spLocks noGrp="1"/>
          </p:cNvSpPr>
          <p:nvPr>
            <p:ph type="hdr" sz="quarter" idx="12"/>
          </p:nvPr>
        </p:nvSpPr>
        <p:spPr/>
        <p:txBody>
          <a:bodyPr lIns="93884" tIns="46943" rIns="93884" bIns="46943"/>
          <a:lstStyle/>
          <a:p>
            <a:r>
              <a:rPr lang="en-US" dirty="0"/>
              <a:t>DRAFT PSD NA Applicability</a:t>
            </a:r>
          </a:p>
        </p:txBody>
      </p:sp>
    </p:spTree>
    <p:extLst>
      <p:ext uri="{BB962C8B-B14F-4D97-AF65-F5344CB8AC3E}">
        <p14:creationId xmlns:p14="http://schemas.microsoft.com/office/powerpoint/2010/main" val="4046830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7450" y="533400"/>
            <a:ext cx="4756150" cy="2676525"/>
          </a:xfrm>
        </p:spPr>
      </p:sp>
      <p:sp>
        <p:nvSpPr>
          <p:cNvPr id="3" name="Notes Placeholder 2"/>
          <p:cNvSpPr>
            <a:spLocks noGrp="1"/>
          </p:cNvSpPr>
          <p:nvPr>
            <p:ph type="body" idx="1"/>
          </p:nvPr>
        </p:nvSpPr>
        <p:spPr/>
        <p:txBody>
          <a:bodyPr/>
          <a:lstStyle/>
          <a:p>
            <a:r>
              <a:rPr lang="en-US" b="0" dirty="0">
                <a:solidFill>
                  <a:srgbClr val="FF0000"/>
                </a:solidFill>
              </a:rPr>
              <a:t>This slide summarizes the requirements associated with creditable increases and decreases.</a:t>
            </a:r>
          </a:p>
        </p:txBody>
      </p:sp>
      <p:sp>
        <p:nvSpPr>
          <p:cNvPr id="4" name="Slide Number Placeholder 3"/>
          <p:cNvSpPr>
            <a:spLocks noGrp="1"/>
          </p:cNvSpPr>
          <p:nvPr>
            <p:ph type="sldNum" sz="quarter" idx="10"/>
          </p:nvPr>
        </p:nvSpPr>
        <p:spPr/>
        <p:txBody>
          <a:bodyPr lIns="93884" tIns="46943" rIns="93884" bIns="46943"/>
          <a:lstStyle/>
          <a:p>
            <a:fld id="{A8A42AD5-A41A-45D1-8B68-5E32A8DDEFA1}" type="slidenum">
              <a:rPr lang="en-US" smtClean="0"/>
              <a:t>24</a:t>
            </a:fld>
            <a:endParaRPr lang="en-US" dirty="0"/>
          </a:p>
        </p:txBody>
      </p:sp>
      <p:sp>
        <p:nvSpPr>
          <p:cNvPr id="5" name="Date Placeholder 4"/>
          <p:cNvSpPr>
            <a:spLocks noGrp="1"/>
          </p:cNvSpPr>
          <p:nvPr>
            <p:ph type="dt" idx="11"/>
          </p:nvPr>
        </p:nvSpPr>
        <p:spPr/>
        <p:txBody>
          <a:bodyPr lIns="93884" tIns="46943" rIns="93884" bIns="46943"/>
          <a:lstStyle/>
          <a:p>
            <a:r>
              <a:rPr lang="en-US" dirty="0"/>
              <a:t>5/15/2018</a:t>
            </a:r>
          </a:p>
        </p:txBody>
      </p:sp>
      <p:sp>
        <p:nvSpPr>
          <p:cNvPr id="6" name="Header Placeholder 5"/>
          <p:cNvSpPr>
            <a:spLocks noGrp="1"/>
          </p:cNvSpPr>
          <p:nvPr>
            <p:ph type="hdr" sz="quarter" idx="12"/>
          </p:nvPr>
        </p:nvSpPr>
        <p:spPr/>
        <p:txBody>
          <a:bodyPr lIns="93884" tIns="46943" rIns="93884" bIns="46943"/>
          <a:lstStyle/>
          <a:p>
            <a:r>
              <a:rPr lang="en-US" dirty="0"/>
              <a:t>DRAFT PSD NA Applicability</a:t>
            </a:r>
          </a:p>
        </p:txBody>
      </p:sp>
    </p:spTree>
    <p:extLst>
      <p:ext uri="{BB962C8B-B14F-4D97-AF65-F5344CB8AC3E}">
        <p14:creationId xmlns:p14="http://schemas.microsoft.com/office/powerpoint/2010/main" val="32175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244">
              <a:defRPr/>
            </a:pPr>
            <a:r>
              <a:rPr lang="en-US" dirty="0"/>
              <a:t>If the NEI ≥ major modification threshold, then major federal review is triggered!</a:t>
            </a:r>
          </a:p>
          <a:p>
            <a:endParaRPr lang="en-US" dirty="0"/>
          </a:p>
        </p:txBody>
      </p:sp>
      <p:sp>
        <p:nvSpPr>
          <p:cNvPr id="4" name="Slide Number Placeholder 3"/>
          <p:cNvSpPr>
            <a:spLocks noGrp="1"/>
          </p:cNvSpPr>
          <p:nvPr>
            <p:ph type="sldNum" sz="quarter" idx="10"/>
          </p:nvPr>
        </p:nvSpPr>
        <p:spPr/>
        <p:txBody>
          <a:bodyPr lIns="93884" tIns="46943" rIns="93884" bIns="46943"/>
          <a:lstStyle/>
          <a:p>
            <a:fld id="{A8A42AD5-A41A-45D1-8B68-5E32A8DDEFA1}" type="slidenum">
              <a:rPr lang="en-US" smtClean="0"/>
              <a:t>25</a:t>
            </a:fld>
            <a:endParaRPr lang="en-US" dirty="0"/>
          </a:p>
        </p:txBody>
      </p:sp>
      <p:sp>
        <p:nvSpPr>
          <p:cNvPr id="5" name="Date Placeholder 4"/>
          <p:cNvSpPr>
            <a:spLocks noGrp="1"/>
          </p:cNvSpPr>
          <p:nvPr>
            <p:ph type="dt" idx="11"/>
          </p:nvPr>
        </p:nvSpPr>
        <p:spPr/>
        <p:txBody>
          <a:bodyPr lIns="93884" tIns="46943" rIns="93884" bIns="46943"/>
          <a:lstStyle/>
          <a:p>
            <a:r>
              <a:rPr lang="en-US" dirty="0"/>
              <a:t>5/15/2018</a:t>
            </a:r>
          </a:p>
        </p:txBody>
      </p:sp>
      <p:sp>
        <p:nvSpPr>
          <p:cNvPr id="6" name="Header Placeholder 5"/>
          <p:cNvSpPr>
            <a:spLocks noGrp="1"/>
          </p:cNvSpPr>
          <p:nvPr>
            <p:ph type="hdr" sz="quarter" idx="12"/>
          </p:nvPr>
        </p:nvSpPr>
        <p:spPr/>
        <p:txBody>
          <a:bodyPr lIns="93884" tIns="46943" rIns="93884" bIns="46943"/>
          <a:lstStyle/>
          <a:p>
            <a:r>
              <a:rPr lang="en-US" dirty="0"/>
              <a:t>DRAFT PSD NA Applicability</a:t>
            </a:r>
          </a:p>
        </p:txBody>
      </p:sp>
    </p:spTree>
    <p:extLst>
      <p:ext uri="{BB962C8B-B14F-4D97-AF65-F5344CB8AC3E}">
        <p14:creationId xmlns:p14="http://schemas.microsoft.com/office/powerpoint/2010/main" val="43671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depiction of the primary facets of a PSD review.</a:t>
            </a:r>
            <a:br>
              <a:rPr lang="en-US" dirty="0"/>
            </a:br>
            <a:br>
              <a:rPr lang="en-US" dirty="0"/>
            </a:br>
            <a:r>
              <a:rPr lang="en-US" dirty="0"/>
              <a:t>EPA has agreed to accept the three-tier approach as equivalent to the top-down method for PSD review when the following are considered:</a:t>
            </a:r>
            <a:br>
              <a:rPr lang="en-US" dirty="0"/>
            </a:br>
            <a:endParaRPr lang="en-US" dirty="0"/>
          </a:p>
          <a:p>
            <a:r>
              <a:rPr lang="en-US" dirty="0"/>
              <a:t>• Recently issued/approved permits within the state of Texas;</a:t>
            </a:r>
          </a:p>
          <a:p>
            <a:r>
              <a:rPr lang="en-US" dirty="0"/>
              <a:t>• Recently issued/approved permits in other states; and</a:t>
            </a:r>
          </a:p>
          <a:p>
            <a:r>
              <a:rPr lang="en-US" dirty="0"/>
              <a:t>• Control technologies contained within the EPA’s RBLC. </a:t>
            </a:r>
          </a:p>
        </p:txBody>
      </p:sp>
    </p:spTree>
    <p:extLst>
      <p:ext uri="{BB962C8B-B14F-4D97-AF65-F5344CB8AC3E}">
        <p14:creationId xmlns:p14="http://schemas.microsoft.com/office/powerpoint/2010/main" val="1739560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 shows the major facets of a nonattainment review.  As you can see, two of the major differences in NNSR review versus PSD are the requirements for LAER and emission offsets.</a:t>
            </a:r>
          </a:p>
        </p:txBody>
      </p:sp>
    </p:spTree>
    <p:extLst>
      <p:ext uri="{BB962C8B-B14F-4D97-AF65-F5344CB8AC3E}">
        <p14:creationId xmlns:p14="http://schemas.microsoft.com/office/powerpoint/2010/main" val="1452654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Besides LAER in lieu of BACT, one of the main distinctions in NNSR review (versus PSD) is the offset requirement.</a:t>
            </a:r>
            <a:br>
              <a:rPr lang="en-US" sz="1200" dirty="0"/>
            </a:br>
            <a:br>
              <a:rPr lang="en-US" sz="1200" dirty="0"/>
            </a:br>
            <a:r>
              <a:rPr lang="en-US" sz="1200" dirty="0"/>
              <a:t>Offsets are an actual emission reduction ≥ project’s emissions increase.  The amount depends on the nonattainment classification.</a:t>
            </a:r>
          </a:p>
          <a:p>
            <a:endParaRPr lang="en-US" sz="1200" dirty="0"/>
          </a:p>
          <a:p>
            <a:r>
              <a:rPr lang="en-US" altLang="en-US" sz="1200" dirty="0">
                <a:cs typeface="Arial" panose="020B0604020202020204" pitchFamily="34" charset="0"/>
              </a:rPr>
              <a:t>Offsets must be purchased before operation, and the offsets must be reviewed and approved by the Emissions Banking and Trading </a:t>
            </a:r>
            <a:r>
              <a:rPr lang="en-US" sz="1200" dirty="0"/>
              <a:t>Team.</a:t>
            </a:r>
          </a:p>
          <a:p>
            <a:endParaRPr lang="en-US" sz="1200" dirty="0"/>
          </a:p>
          <a:p>
            <a:r>
              <a:rPr lang="en-US" sz="1200" dirty="0">
                <a:cs typeface="Arial" panose="020B0604020202020204" pitchFamily="34" charset="0"/>
              </a:rPr>
              <a:t>Offsets = (Creditable Project Increases) x Offset Ratio.</a:t>
            </a:r>
          </a:p>
          <a:p>
            <a:endParaRPr lang="en-US" dirty="0"/>
          </a:p>
          <a:p>
            <a:r>
              <a:rPr lang="en-US" dirty="0"/>
              <a:t>This slide shows the required offset ratios, which are dependent upon the classification of nonattainment (i.e., or “how far out of attainment” we are in that area).</a:t>
            </a:r>
          </a:p>
        </p:txBody>
      </p:sp>
      <p:sp>
        <p:nvSpPr>
          <p:cNvPr id="4" name="Slide Number Placeholder 3"/>
          <p:cNvSpPr>
            <a:spLocks noGrp="1"/>
          </p:cNvSpPr>
          <p:nvPr>
            <p:ph type="sldNum" sz="quarter" idx="5"/>
          </p:nvPr>
        </p:nvSpPr>
        <p:spPr/>
        <p:txBody>
          <a:bodyPr/>
          <a:lstStyle/>
          <a:p>
            <a:fld id="{CFF5D64E-FCB6-4D4F-B94C-7AD7D485FC37}" type="slidenum">
              <a:rPr lang="en-US" smtClean="0"/>
              <a:t>28</a:t>
            </a:fld>
            <a:endParaRPr lang="en-US" dirty="0"/>
          </a:p>
        </p:txBody>
      </p:sp>
    </p:spTree>
    <p:extLst>
      <p:ext uri="{BB962C8B-B14F-4D97-AF65-F5344CB8AC3E}">
        <p14:creationId xmlns:p14="http://schemas.microsoft.com/office/powerpoint/2010/main" val="974072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few minutes to talk about retrospective review.</a:t>
            </a:r>
          </a:p>
        </p:txBody>
      </p:sp>
      <p:sp>
        <p:nvSpPr>
          <p:cNvPr id="4" name="Slide Number Placeholder 3"/>
          <p:cNvSpPr>
            <a:spLocks noGrp="1"/>
          </p:cNvSpPr>
          <p:nvPr>
            <p:ph type="sldNum" sz="quarter" idx="5"/>
          </p:nvPr>
        </p:nvSpPr>
        <p:spPr/>
        <p:txBody>
          <a:bodyPr/>
          <a:lstStyle/>
          <a:p>
            <a:fld id="{CFF5D64E-FCB6-4D4F-B94C-7AD7D485FC37}" type="slidenum">
              <a:rPr lang="en-US" smtClean="0"/>
              <a:t>29</a:t>
            </a:fld>
            <a:endParaRPr lang="en-US" dirty="0"/>
          </a:p>
        </p:txBody>
      </p:sp>
    </p:spTree>
    <p:extLst>
      <p:ext uri="{BB962C8B-B14F-4D97-AF65-F5344CB8AC3E}">
        <p14:creationId xmlns:p14="http://schemas.microsoft.com/office/powerpoint/2010/main" val="48489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Major NSR permitting programs established by EPA are Prevention of Significant Deterioration (PSD) and Nonattainment New Source Review (NNSR or NA).  These programs were created in order to protect public health and welfare.</a:t>
            </a:r>
          </a:p>
          <a:p>
            <a:endParaRPr lang="en-US" dirty="0"/>
          </a:p>
          <a:p>
            <a:pPr defTabSz="910244" eaLnBrk="0" fontAlgn="base" hangingPunct="0">
              <a:spcBef>
                <a:spcPct val="30000"/>
              </a:spcBef>
              <a:spcAft>
                <a:spcPct val="0"/>
              </a:spcAft>
              <a:defRPr/>
            </a:pPr>
            <a:r>
              <a:rPr lang="en-US" dirty="0"/>
              <a:t>Major NSR applies to new major sources, as well as major modifications to the existing major sources. </a:t>
            </a:r>
          </a:p>
          <a:p>
            <a:pPr defTabSz="910244" eaLnBrk="0" fontAlgn="base" hangingPunct="0">
              <a:spcBef>
                <a:spcPct val="30000"/>
              </a:spcBef>
              <a:spcAft>
                <a:spcPct val="0"/>
              </a:spcAft>
              <a:defRPr/>
            </a:pPr>
            <a:br>
              <a:rPr lang="en-US" dirty="0"/>
            </a:br>
            <a:r>
              <a:rPr lang="en-US" dirty="0"/>
              <a:t>We will cover the definitions of these terms in subsequent slides. </a:t>
            </a:r>
          </a:p>
          <a:p>
            <a:endParaRPr lang="en-US" dirty="0"/>
          </a:p>
        </p:txBody>
      </p:sp>
    </p:spTree>
    <p:extLst>
      <p:ext uri="{BB962C8B-B14F-4D97-AF65-F5344CB8AC3E}">
        <p14:creationId xmlns:p14="http://schemas.microsoft.com/office/powerpoint/2010/main" val="2046286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Retrospective </a:t>
            </a:r>
            <a:r>
              <a:rPr lang="en-US" dirty="0"/>
              <a:t>review is not used to authorize changes from a new modification, but is used to correct previous representations and the associated authorization.</a:t>
            </a:r>
          </a:p>
          <a:p>
            <a:br>
              <a:rPr lang="en-US" dirty="0"/>
            </a:br>
            <a:r>
              <a:rPr lang="en-US" dirty="0"/>
              <a:t>A retrospective project can also be for permitted facilities that are not yet constructed or in operation (e.g., a design update).</a:t>
            </a:r>
          </a:p>
          <a:p>
            <a:endParaRPr lang="en-US" dirty="0"/>
          </a:p>
          <a:p>
            <a:r>
              <a:rPr lang="en-US" dirty="0"/>
              <a:t>In addition, a retrospective review can involve an emission source that has been newly identified and was not included in previous authorizations.</a:t>
            </a:r>
          </a:p>
          <a:p>
            <a:endParaRPr lang="en-US" dirty="0"/>
          </a:p>
          <a:p>
            <a:pPr>
              <a:spcBef>
                <a:spcPts val="0"/>
              </a:spcBef>
            </a:pPr>
            <a:r>
              <a:rPr lang="en-US" dirty="0"/>
              <a:t>These emissions must be properly evaluated, and any applicable permits must be corrected.</a:t>
            </a:r>
            <a:br>
              <a:rPr lang="en-US" dirty="0"/>
            </a:br>
            <a:br>
              <a:rPr lang="en-US" dirty="0"/>
            </a:br>
            <a:r>
              <a:rPr lang="en-US" dirty="0"/>
              <a:t>Some common names for retrospective review are:</a:t>
            </a:r>
            <a:br>
              <a:rPr lang="en-US" dirty="0"/>
            </a:br>
            <a:r>
              <a:rPr lang="en-US" dirty="0"/>
              <a:t>- As-built amendment.</a:t>
            </a:r>
          </a:p>
          <a:p>
            <a:pPr>
              <a:spcBef>
                <a:spcPts val="0"/>
              </a:spcBef>
            </a:pPr>
            <a:r>
              <a:rPr lang="en-US" dirty="0"/>
              <a:t>- Clean-up amendment.</a:t>
            </a:r>
          </a:p>
          <a:p>
            <a:pPr>
              <a:spcBef>
                <a:spcPts val="0"/>
              </a:spcBef>
            </a:pPr>
            <a:r>
              <a:rPr lang="en-US" dirty="0"/>
              <a:t>- Correction amendment.</a:t>
            </a:r>
          </a:p>
          <a:p>
            <a:pPr>
              <a:spcBef>
                <a:spcPts val="0"/>
              </a:spcBef>
            </a:pPr>
            <a:r>
              <a:rPr lang="en-US" dirty="0"/>
              <a:t>- Paper change amendment.</a:t>
            </a:r>
          </a:p>
          <a:p>
            <a:r>
              <a:rPr lang="en-US" dirty="0"/>
              <a:t> </a:t>
            </a:r>
          </a:p>
          <a:p>
            <a:pPr marL="0" indent="0">
              <a:buNone/>
            </a:pPr>
            <a:r>
              <a:rPr lang="en-US" dirty="0"/>
              <a:t>Some examples of retrospective projects include:</a:t>
            </a:r>
            <a:br>
              <a:rPr lang="en-US" dirty="0"/>
            </a:br>
            <a:r>
              <a:rPr lang="en-US" dirty="0"/>
              <a:t>Corrections related to:</a:t>
            </a:r>
            <a:br>
              <a:rPr lang="en-US" dirty="0"/>
            </a:br>
            <a:r>
              <a:rPr lang="en-US" dirty="0"/>
              <a:t>- Omitted pollutants.</a:t>
            </a:r>
          </a:p>
          <a:p>
            <a:r>
              <a:rPr lang="en-US" dirty="0"/>
              <a:t>- Vent flow rate to control device.</a:t>
            </a:r>
            <a:br>
              <a:rPr lang="en-US" dirty="0"/>
            </a:br>
            <a:r>
              <a:rPr lang="en-US" dirty="0"/>
              <a:t>- Stream composition.</a:t>
            </a:r>
            <a:br>
              <a:rPr lang="en-US" dirty="0"/>
            </a:br>
            <a:r>
              <a:rPr lang="en-US" dirty="0"/>
              <a:t>- Equipment capacity/specifications.</a:t>
            </a:r>
          </a:p>
          <a:p>
            <a:r>
              <a:rPr lang="en-US" dirty="0"/>
              <a:t>- Fugitive component count.</a:t>
            </a:r>
            <a:br>
              <a:rPr lang="en-US" dirty="0"/>
            </a:br>
            <a:r>
              <a:rPr lang="en-US" dirty="0"/>
              <a:t>- Tank fitting types/counts.</a:t>
            </a:r>
            <a:br>
              <a:rPr lang="en-US" dirty="0"/>
            </a:br>
            <a:r>
              <a:rPr lang="en-US" dirty="0"/>
              <a:t>- Stack parameters.</a:t>
            </a:r>
          </a:p>
          <a:p>
            <a:br>
              <a:rPr lang="en-US" dirty="0"/>
            </a:b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CFF5D64E-FCB6-4D4F-B94C-7AD7D485FC37}" type="slidenum">
              <a:rPr lang="en-US" smtClean="0"/>
              <a:t>30</a:t>
            </a:fld>
            <a:endParaRPr lang="en-US" dirty="0"/>
          </a:p>
        </p:txBody>
      </p:sp>
    </p:spTree>
    <p:extLst>
      <p:ext uri="{BB962C8B-B14F-4D97-AF65-F5344CB8AC3E}">
        <p14:creationId xmlns:p14="http://schemas.microsoft.com/office/powerpoint/2010/main" val="1433479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u="sng" dirty="0"/>
              <a:t>federal</a:t>
            </a:r>
            <a:r>
              <a:rPr lang="en-US" dirty="0"/>
              <a:t> retrospective review, we look back at the prior federal analyses and apply the newly identified corrections.</a:t>
            </a:r>
            <a:br>
              <a:rPr lang="en-US" dirty="0"/>
            </a:br>
            <a:br>
              <a:rPr lang="en-US" dirty="0"/>
            </a:br>
            <a:r>
              <a:rPr lang="en-US" dirty="0"/>
              <a:t>Federal applicability thresholds that were in place at the time of the original project apply.  If the retrospective analysis results in triggering PSD or NNSR review, present-day requirements apply for modeling, BACT, LAER, and emission offsets.</a:t>
            </a:r>
          </a:p>
        </p:txBody>
      </p:sp>
      <p:sp>
        <p:nvSpPr>
          <p:cNvPr id="4" name="Slide Number Placeholder 3"/>
          <p:cNvSpPr>
            <a:spLocks noGrp="1"/>
          </p:cNvSpPr>
          <p:nvPr>
            <p:ph type="sldNum" sz="quarter" idx="5"/>
          </p:nvPr>
        </p:nvSpPr>
        <p:spPr/>
        <p:txBody>
          <a:bodyPr/>
          <a:lstStyle/>
          <a:p>
            <a:fld id="{CFF5D64E-FCB6-4D4F-B94C-7AD7D485FC37}" type="slidenum">
              <a:rPr lang="en-US" smtClean="0"/>
              <a:t>31</a:t>
            </a:fld>
            <a:endParaRPr lang="en-US" dirty="0"/>
          </a:p>
        </p:txBody>
      </p:sp>
    </p:spTree>
    <p:extLst>
      <p:ext uri="{BB962C8B-B14F-4D97-AF65-F5344CB8AC3E}">
        <p14:creationId xmlns:p14="http://schemas.microsoft.com/office/powerpoint/2010/main" val="2832479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 retrospective project, depending on the magnitude of the emission increases, it will processed either as a minor NSR project or as a major modification.</a:t>
            </a:r>
          </a:p>
        </p:txBody>
      </p:sp>
      <p:sp>
        <p:nvSpPr>
          <p:cNvPr id="4" name="Slide Number Placeholder 3"/>
          <p:cNvSpPr>
            <a:spLocks noGrp="1"/>
          </p:cNvSpPr>
          <p:nvPr>
            <p:ph type="sldNum" sz="quarter" idx="5"/>
          </p:nvPr>
        </p:nvSpPr>
        <p:spPr/>
        <p:txBody>
          <a:bodyPr/>
          <a:lstStyle/>
          <a:p>
            <a:fld id="{CFF5D64E-FCB6-4D4F-B94C-7AD7D485FC37}" type="slidenum">
              <a:rPr lang="en-US" smtClean="0"/>
              <a:t>32</a:t>
            </a:fld>
            <a:endParaRPr lang="en-US" dirty="0"/>
          </a:p>
        </p:txBody>
      </p:sp>
    </p:spTree>
    <p:extLst>
      <p:ext uri="{BB962C8B-B14F-4D97-AF65-F5344CB8AC3E}">
        <p14:creationId xmlns:p14="http://schemas.microsoft.com/office/powerpoint/2010/main" val="4050445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discovered the emissions, what is the basic approach?  </a:t>
            </a:r>
          </a:p>
          <a:p>
            <a:endParaRPr lang="en-US" dirty="0"/>
          </a:p>
          <a:p>
            <a:r>
              <a:rPr lang="en-US" dirty="0"/>
              <a:t>The emissions should be applied to the original project that caused the emissions in the first place.</a:t>
            </a:r>
          </a:p>
          <a:p>
            <a:endParaRPr lang="en-US" dirty="0"/>
          </a:p>
          <a:p>
            <a:r>
              <a:rPr lang="en-US" dirty="0"/>
              <a:t>If no project can be associated (for example, if an emitting unit is discovered that did not receive authorization), the evaluation is based on the unit’s start of construction.</a:t>
            </a:r>
          </a:p>
          <a:p>
            <a:endParaRPr lang="en-US" dirty="0"/>
          </a:p>
          <a:p>
            <a:r>
              <a:rPr lang="en-US" dirty="0"/>
              <a:t>An evaluation for federal applicability is required.  TCEQ relies on the criteria that defines major source and major modification to determine project type required.</a:t>
            </a:r>
          </a:p>
        </p:txBody>
      </p:sp>
      <p:sp>
        <p:nvSpPr>
          <p:cNvPr id="4" name="Slide Number Placeholder 3"/>
          <p:cNvSpPr>
            <a:spLocks noGrp="1"/>
          </p:cNvSpPr>
          <p:nvPr>
            <p:ph type="sldNum" sz="quarter" idx="5"/>
          </p:nvPr>
        </p:nvSpPr>
        <p:spPr/>
        <p:txBody>
          <a:bodyPr/>
          <a:lstStyle/>
          <a:p>
            <a:fld id="{CFF5D64E-FCB6-4D4F-B94C-7AD7D485FC37}" type="slidenum">
              <a:rPr lang="en-US" smtClean="0"/>
              <a:t>33</a:t>
            </a:fld>
            <a:endParaRPr lang="en-US" dirty="0"/>
          </a:p>
        </p:txBody>
      </p:sp>
    </p:spTree>
    <p:extLst>
      <p:ext uri="{BB962C8B-B14F-4D97-AF65-F5344CB8AC3E}">
        <p14:creationId xmlns:p14="http://schemas.microsoft.com/office/powerpoint/2010/main" val="3762572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flow chart that gives a general overview of the retrospective review process.  Let’s take a minute to look at the possible pathways.  The flowchart conveys a process based on TCEQ’s interpretation of how retrospective reviews should be performed and the methods represented in previous projects.</a:t>
            </a:r>
          </a:p>
          <a:p>
            <a:endParaRPr lang="en-US" dirty="0"/>
          </a:p>
          <a:p>
            <a:r>
              <a:rPr lang="en-US" dirty="0"/>
              <a:t>I apologize for the small font size…but please feel free to download the slides from our website for a better view.</a:t>
            </a:r>
          </a:p>
        </p:txBody>
      </p:sp>
      <p:sp>
        <p:nvSpPr>
          <p:cNvPr id="4" name="Slide Number Placeholder 3"/>
          <p:cNvSpPr>
            <a:spLocks noGrp="1"/>
          </p:cNvSpPr>
          <p:nvPr>
            <p:ph type="sldNum" sz="quarter" idx="5"/>
          </p:nvPr>
        </p:nvSpPr>
        <p:spPr/>
        <p:txBody>
          <a:bodyPr/>
          <a:lstStyle/>
          <a:p>
            <a:fld id="{CFF5D64E-FCB6-4D4F-B94C-7AD7D485FC37}" type="slidenum">
              <a:rPr lang="en-US" smtClean="0"/>
              <a:t>34</a:t>
            </a:fld>
            <a:endParaRPr lang="en-US" dirty="0"/>
          </a:p>
        </p:txBody>
      </p:sp>
    </p:spTree>
    <p:extLst>
      <p:ext uri="{BB962C8B-B14F-4D97-AF65-F5344CB8AC3E}">
        <p14:creationId xmlns:p14="http://schemas.microsoft.com/office/powerpoint/2010/main" val="96447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guidance on retrospective projects, let’s travel back in time…deep into the dark and dusty archives of the Texas Natural Resource Conservation Commission (TNRCC)…</a:t>
            </a:r>
          </a:p>
        </p:txBody>
      </p:sp>
      <p:sp>
        <p:nvSpPr>
          <p:cNvPr id="4" name="Slide Number Placeholder 3"/>
          <p:cNvSpPr>
            <a:spLocks noGrp="1"/>
          </p:cNvSpPr>
          <p:nvPr>
            <p:ph type="sldNum" sz="quarter" idx="5"/>
          </p:nvPr>
        </p:nvSpPr>
        <p:spPr/>
        <p:txBody>
          <a:bodyPr/>
          <a:lstStyle/>
          <a:p>
            <a:fld id="{CFF5D64E-FCB6-4D4F-B94C-7AD7D485FC37}" type="slidenum">
              <a:rPr lang="en-US" smtClean="0"/>
              <a:t>35</a:t>
            </a:fld>
            <a:endParaRPr lang="en-US" dirty="0"/>
          </a:p>
        </p:txBody>
      </p:sp>
    </p:spTree>
    <p:extLst>
      <p:ext uri="{BB962C8B-B14F-4D97-AF65-F5344CB8AC3E}">
        <p14:creationId xmlns:p14="http://schemas.microsoft.com/office/powerpoint/2010/main" val="3443214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TCEQ guidance for retrospective projects is based on a July 5, 2000 memo by Ruben Herrera, P.E. through John Steib (who was the Air Permits Division Director at the time).</a:t>
            </a:r>
          </a:p>
          <a:p>
            <a:endParaRPr lang="en-US" dirty="0"/>
          </a:p>
          <a:p>
            <a:r>
              <a:rPr lang="en-US" dirty="0"/>
              <a:t>This memo is primarily focused on a scenario where federal review was not triggered in the </a:t>
            </a:r>
            <a:r>
              <a:rPr lang="en-US" u="sng" dirty="0"/>
              <a:t>original</a:t>
            </a:r>
            <a:r>
              <a:rPr lang="en-US" dirty="0"/>
              <a:t> project.</a:t>
            </a:r>
            <a:br>
              <a:rPr lang="en-US" dirty="0"/>
            </a:br>
            <a:br>
              <a:rPr lang="en-US" dirty="0"/>
            </a:br>
            <a:r>
              <a:rPr lang="en-US" dirty="0"/>
              <a:t> There is also a draft EPA policy memo from 1985 which provides some general perspective.  Policy appears to have never been adopted.</a:t>
            </a:r>
          </a:p>
        </p:txBody>
      </p:sp>
      <p:sp>
        <p:nvSpPr>
          <p:cNvPr id="4" name="Slide Number Placeholder 3"/>
          <p:cNvSpPr>
            <a:spLocks noGrp="1"/>
          </p:cNvSpPr>
          <p:nvPr>
            <p:ph type="sldNum" sz="quarter" idx="5"/>
          </p:nvPr>
        </p:nvSpPr>
        <p:spPr/>
        <p:txBody>
          <a:bodyPr/>
          <a:lstStyle/>
          <a:p>
            <a:fld id="{CFF5D64E-FCB6-4D4F-B94C-7AD7D485FC37}" type="slidenum">
              <a:rPr lang="en-US" smtClean="0"/>
              <a:t>36</a:t>
            </a:fld>
            <a:endParaRPr lang="en-US" dirty="0"/>
          </a:p>
        </p:txBody>
      </p:sp>
    </p:spTree>
    <p:extLst>
      <p:ext uri="{BB962C8B-B14F-4D97-AF65-F5344CB8AC3E}">
        <p14:creationId xmlns:p14="http://schemas.microsoft.com/office/powerpoint/2010/main" val="348438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memo pertains to situations where previously unknown emissions and/or emission sources are discovered at existing plant sites.  If change can be attributed to a specific past project, the project information should be updated to include increases.  If the change cannot be attributed to a specific project, use start of construction date.</a:t>
            </a:r>
          </a:p>
          <a:p>
            <a:endParaRPr lang="en-US" dirty="0"/>
          </a:p>
          <a:p>
            <a:r>
              <a:rPr lang="en-US" dirty="0"/>
              <a:t>Emission calculations should use the most recent methods and data.</a:t>
            </a:r>
          </a:p>
          <a:p>
            <a:endParaRPr lang="en-US" dirty="0"/>
          </a:p>
          <a:p>
            <a:r>
              <a:rPr lang="en-US" dirty="0"/>
              <a:t>Major source status, netting thresholds, and project increase thresholds are based on the time of the original project that caused the newly identified emissions.</a:t>
            </a:r>
          </a:p>
        </p:txBody>
      </p:sp>
      <p:sp>
        <p:nvSpPr>
          <p:cNvPr id="4" name="Slide Number Placeholder 3"/>
          <p:cNvSpPr>
            <a:spLocks noGrp="1"/>
          </p:cNvSpPr>
          <p:nvPr>
            <p:ph type="sldNum" sz="quarter" idx="5"/>
          </p:nvPr>
        </p:nvSpPr>
        <p:spPr/>
        <p:txBody>
          <a:bodyPr/>
          <a:lstStyle/>
          <a:p>
            <a:fld id="{CFF5D64E-FCB6-4D4F-B94C-7AD7D485FC37}" type="slidenum">
              <a:rPr lang="en-US" smtClean="0"/>
              <a:t>37</a:t>
            </a:fld>
            <a:endParaRPr lang="en-US" dirty="0"/>
          </a:p>
        </p:txBody>
      </p:sp>
    </p:spTree>
    <p:extLst>
      <p:ext uri="{BB962C8B-B14F-4D97-AF65-F5344CB8AC3E}">
        <p14:creationId xmlns:p14="http://schemas.microsoft.com/office/powerpoint/2010/main" val="764499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combination of the corrected project increase plus contemporaneous increases and decreases exceed the significance thresholds, then major NSR is triggered (PSD or Nonattainment NSR).</a:t>
            </a:r>
          </a:p>
        </p:txBody>
      </p:sp>
      <p:sp>
        <p:nvSpPr>
          <p:cNvPr id="4" name="Slide Number Placeholder 3"/>
          <p:cNvSpPr>
            <a:spLocks noGrp="1"/>
          </p:cNvSpPr>
          <p:nvPr>
            <p:ph type="sldNum" sz="quarter" idx="5"/>
          </p:nvPr>
        </p:nvSpPr>
        <p:spPr/>
        <p:txBody>
          <a:bodyPr/>
          <a:lstStyle/>
          <a:p>
            <a:fld id="{CFF5D64E-FCB6-4D4F-B94C-7AD7D485FC37}" type="slidenum">
              <a:rPr lang="en-US" smtClean="0"/>
              <a:t>38</a:t>
            </a:fld>
            <a:endParaRPr lang="en-US" dirty="0"/>
          </a:p>
        </p:txBody>
      </p:sp>
    </p:spTree>
    <p:extLst>
      <p:ext uri="{BB962C8B-B14F-4D97-AF65-F5344CB8AC3E}">
        <p14:creationId xmlns:p14="http://schemas.microsoft.com/office/powerpoint/2010/main" val="2837391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use the thresholds for major source status, netting, and major modification in effect at the time of the original project, we use current BACT, LAER, meteorology, and offset ratios for retrospective review.</a:t>
            </a:r>
          </a:p>
        </p:txBody>
      </p:sp>
      <p:sp>
        <p:nvSpPr>
          <p:cNvPr id="4" name="Slide Number Placeholder 3"/>
          <p:cNvSpPr>
            <a:spLocks noGrp="1"/>
          </p:cNvSpPr>
          <p:nvPr>
            <p:ph type="sldNum" sz="quarter" idx="5"/>
          </p:nvPr>
        </p:nvSpPr>
        <p:spPr/>
        <p:txBody>
          <a:bodyPr/>
          <a:lstStyle/>
          <a:p>
            <a:fld id="{CFF5D64E-FCB6-4D4F-B94C-7AD7D485FC37}" type="slidenum">
              <a:rPr lang="en-US" smtClean="0"/>
              <a:t>39</a:t>
            </a:fld>
            <a:endParaRPr lang="en-US" dirty="0"/>
          </a:p>
        </p:txBody>
      </p:sp>
    </p:spTree>
    <p:extLst>
      <p:ext uri="{BB962C8B-B14F-4D97-AF65-F5344CB8AC3E}">
        <p14:creationId xmlns:p14="http://schemas.microsoft.com/office/powerpoint/2010/main" val="216617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75647" algn="l" defTabSz="936786" rtl="0" eaLnBrk="1" fontAlgn="auto" latinLnBrk="0" hangingPunct="1">
              <a:lnSpc>
                <a:spcPct val="100000"/>
              </a:lnSpc>
              <a:spcBef>
                <a:spcPts val="0"/>
              </a:spcBef>
              <a:spcAft>
                <a:spcPts val="0"/>
              </a:spcAft>
              <a:buClrTx/>
              <a:buSzTx/>
              <a:buFontTx/>
              <a:buNone/>
              <a:tabLst/>
              <a:defRPr/>
            </a:pPr>
            <a:r>
              <a:rPr lang="en-US" dirty="0"/>
              <a:t>Under the PSD Program:  A major source is any stationary source that emits, or has the potential to emit, a threshold quantity of emissions of air contaminants [30 TAC §116.12(19) &amp; 40 CFR §52.21(b)(1)(i) &amp; 40 CFR §51.166(b)].</a:t>
            </a:r>
          </a:p>
          <a:p>
            <a:pPr marL="175647" indent="-175647" defTabSz="936786">
              <a:defRPr/>
            </a:pPr>
            <a:endParaRPr lang="en-US" dirty="0">
              <a:latin typeface="Arial" panose="020B0604020202020204" pitchFamily="34" charset="0"/>
              <a:cs typeface="Arial" panose="020B0604020202020204" pitchFamily="34" charset="0"/>
            </a:endParaRPr>
          </a:p>
          <a:p>
            <a:pPr fontAlgn="t"/>
            <a:r>
              <a:rPr lang="en-US" dirty="0">
                <a:solidFill>
                  <a:srgbClr val="000000"/>
                </a:solidFill>
                <a:latin typeface="Verdana" panose="020B0604030504040204" pitchFamily="34" charset="0"/>
              </a:rPr>
              <a:t>Source Type:</a:t>
            </a:r>
            <a:endParaRPr lang="en-US" dirty="0">
              <a:latin typeface="Arial" panose="020B0604020202020204" pitchFamily="34" charset="0"/>
            </a:endParaRPr>
          </a:p>
          <a:p>
            <a:pPr fontAlgn="t"/>
            <a:r>
              <a:rPr lang="en-US" dirty="0">
                <a:solidFill>
                  <a:srgbClr val="000000"/>
                </a:solidFill>
                <a:latin typeface="Verdana" panose="020B0604030504040204" pitchFamily="34" charset="0"/>
              </a:rPr>
              <a:t>Named Sources (28)**= 100 tpy (including fugitives).  There are </a:t>
            </a:r>
            <a:r>
              <a:rPr lang="en-US" dirty="0">
                <a:latin typeface="Arial" panose="020B0604020202020204" pitchFamily="34" charset="0"/>
                <a:ea typeface="Tahoma" panose="020B0604030504040204" pitchFamily="34" charset="0"/>
                <a:cs typeface="Arial" panose="020B0604020202020204" pitchFamily="34" charset="0"/>
              </a:rPr>
              <a:t>28 named sources.</a:t>
            </a:r>
            <a:endParaRPr lang="en-US" dirty="0">
              <a:latin typeface="Arial" panose="020B0604020202020204" pitchFamily="34" charset="0"/>
            </a:endParaRPr>
          </a:p>
          <a:p>
            <a:pPr fontAlgn="t"/>
            <a:r>
              <a:rPr lang="en-US" dirty="0">
                <a:solidFill>
                  <a:srgbClr val="000000"/>
                </a:solidFill>
                <a:latin typeface="Verdana" panose="020B0604030504040204" pitchFamily="34" charset="0"/>
              </a:rPr>
              <a:t>Unnamed sources = 250 tpy (fugitives not included)</a:t>
            </a:r>
            <a:endParaRPr lang="en-US" dirty="0">
              <a:latin typeface="Arial" panose="020B0604020202020204" pitchFamily="34" charset="0"/>
            </a:endParaRPr>
          </a:p>
          <a:p>
            <a:pPr marL="175647" indent="-175647" defTabSz="936786">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4</a:t>
            </a:fld>
            <a:endParaRPr lang="en-US" dirty="0"/>
          </a:p>
        </p:txBody>
      </p:sp>
    </p:spTree>
    <p:extLst>
      <p:ext uri="{BB962C8B-B14F-4D97-AF65-F5344CB8AC3E}">
        <p14:creationId xmlns:p14="http://schemas.microsoft.com/office/powerpoint/2010/main" val="3098993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reminders:  </a:t>
            </a:r>
          </a:p>
          <a:p>
            <a:endParaRPr lang="en-US" dirty="0"/>
          </a:p>
          <a:p>
            <a:r>
              <a:rPr lang="en-US" dirty="0"/>
              <a:t>Add the newly quantified emissions to the original project or net emissions increase.</a:t>
            </a:r>
          </a:p>
          <a:p>
            <a:endParaRPr lang="en-US" dirty="0"/>
          </a:p>
          <a:p>
            <a:r>
              <a:rPr lang="en-US" dirty="0"/>
              <a:t>Evaluate how the corrected total would have affected federal applicability (including netting) in the original project.</a:t>
            </a:r>
            <a:br>
              <a:rPr lang="en-US" dirty="0"/>
            </a:br>
            <a:br>
              <a:rPr lang="en-US" dirty="0"/>
            </a:br>
            <a:r>
              <a:rPr lang="en-US" dirty="0"/>
              <a:t>If federal NSR is not triggered, evaluate how any subsequent netting and federal applicability determinations would have been affected.</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40</a:t>
            </a:fld>
            <a:endParaRPr lang="en-US" dirty="0"/>
          </a:p>
        </p:txBody>
      </p:sp>
    </p:spTree>
    <p:extLst>
      <p:ext uri="{BB962C8B-B14F-4D97-AF65-F5344CB8AC3E}">
        <p14:creationId xmlns:p14="http://schemas.microsoft.com/office/powerpoint/2010/main" val="3092441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permit application contains both a new project and a retrospective project, please evaluate the projects </a:t>
            </a:r>
            <a:r>
              <a:rPr lang="en-US" u="sng" dirty="0"/>
              <a:t>separately</a:t>
            </a:r>
            <a:r>
              <a:rPr lang="en-US" dirty="0"/>
              <a:t>.</a:t>
            </a:r>
          </a:p>
        </p:txBody>
      </p:sp>
      <p:sp>
        <p:nvSpPr>
          <p:cNvPr id="4" name="Slide Number Placeholder 3"/>
          <p:cNvSpPr>
            <a:spLocks noGrp="1"/>
          </p:cNvSpPr>
          <p:nvPr>
            <p:ph type="sldNum" sz="quarter" idx="5"/>
          </p:nvPr>
        </p:nvSpPr>
        <p:spPr/>
        <p:txBody>
          <a:bodyPr/>
          <a:lstStyle/>
          <a:p>
            <a:fld id="{CFF5D64E-FCB6-4D4F-B94C-7AD7D485FC37}" type="slidenum">
              <a:rPr lang="en-US" smtClean="0"/>
              <a:t>41</a:t>
            </a:fld>
            <a:endParaRPr lang="en-US" dirty="0"/>
          </a:p>
        </p:txBody>
      </p:sp>
    </p:spTree>
    <p:extLst>
      <p:ext uri="{BB962C8B-B14F-4D97-AF65-F5344CB8AC3E}">
        <p14:creationId xmlns:p14="http://schemas.microsoft.com/office/powerpoint/2010/main" val="1362485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an example of the retrospective scenario.</a:t>
            </a:r>
          </a:p>
        </p:txBody>
      </p:sp>
      <p:sp>
        <p:nvSpPr>
          <p:cNvPr id="4" name="Slide Number Placeholder 3"/>
          <p:cNvSpPr>
            <a:spLocks noGrp="1"/>
          </p:cNvSpPr>
          <p:nvPr>
            <p:ph type="sldNum" sz="quarter" idx="5"/>
          </p:nvPr>
        </p:nvSpPr>
        <p:spPr/>
        <p:txBody>
          <a:bodyPr/>
          <a:lstStyle/>
          <a:p>
            <a:fld id="{CFF5D64E-FCB6-4D4F-B94C-7AD7D485FC37}" type="slidenum">
              <a:rPr lang="en-US" smtClean="0"/>
              <a:t>42</a:t>
            </a:fld>
            <a:endParaRPr lang="en-US" dirty="0"/>
          </a:p>
        </p:txBody>
      </p:sp>
    </p:spTree>
    <p:extLst>
      <p:ext uri="{BB962C8B-B14F-4D97-AF65-F5344CB8AC3E}">
        <p14:creationId xmlns:p14="http://schemas.microsoft.com/office/powerpoint/2010/main" val="3081794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we have a major source under NNSR.  The site received a permit in 2021 for two new furnaces and four new tanks.  The location is within a serious ozone nonattainment area, and let’s assume that has not changed since 2019.  The sitewide emissions are under the PSD major source thresholds for all pollutants.</a:t>
            </a:r>
          </a:p>
        </p:txBody>
      </p:sp>
      <p:sp>
        <p:nvSpPr>
          <p:cNvPr id="4" name="Slide Number Placeholder 3"/>
          <p:cNvSpPr>
            <a:spLocks noGrp="1"/>
          </p:cNvSpPr>
          <p:nvPr>
            <p:ph type="sldNum" sz="quarter" idx="5"/>
          </p:nvPr>
        </p:nvSpPr>
        <p:spPr/>
        <p:txBody>
          <a:bodyPr/>
          <a:lstStyle/>
          <a:p>
            <a:fld id="{CFF5D64E-FCB6-4D4F-B94C-7AD7D485FC37}" type="slidenum">
              <a:rPr lang="en-US" smtClean="0"/>
              <a:t>43</a:t>
            </a:fld>
            <a:endParaRPr lang="en-US" dirty="0"/>
          </a:p>
        </p:txBody>
      </p:sp>
    </p:spTree>
    <p:extLst>
      <p:ext uri="{BB962C8B-B14F-4D97-AF65-F5344CB8AC3E}">
        <p14:creationId xmlns:p14="http://schemas.microsoft.com/office/powerpoint/2010/main" val="2207335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construction, the permit holder identified some elements that were underestimated in the original design and permit application.  Because the as-built scenario results in higher emissions, a permit application is needed to correct the representations.</a:t>
            </a:r>
          </a:p>
        </p:txBody>
      </p:sp>
      <p:sp>
        <p:nvSpPr>
          <p:cNvPr id="4" name="Slide Number Placeholder 3"/>
          <p:cNvSpPr>
            <a:spLocks noGrp="1"/>
          </p:cNvSpPr>
          <p:nvPr>
            <p:ph type="sldNum" sz="quarter" idx="5"/>
          </p:nvPr>
        </p:nvSpPr>
        <p:spPr/>
        <p:txBody>
          <a:bodyPr/>
          <a:lstStyle/>
          <a:p>
            <a:fld id="{CFF5D64E-FCB6-4D4F-B94C-7AD7D485FC37}" type="slidenum">
              <a:rPr lang="en-US" smtClean="0"/>
              <a:t>44</a:t>
            </a:fld>
            <a:endParaRPr lang="en-US" dirty="0"/>
          </a:p>
        </p:txBody>
      </p:sp>
    </p:spTree>
    <p:extLst>
      <p:ext uri="{BB962C8B-B14F-4D97-AF65-F5344CB8AC3E}">
        <p14:creationId xmlns:p14="http://schemas.microsoft.com/office/powerpoint/2010/main" val="2707875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VOC, the newly quantified emissions, and the corrected total.  You can see that the original project did not trigger nonattainment review based on VOC emissions, but once corrections are applied the retrospective emissions are over 25 tpy.</a:t>
            </a:r>
          </a:p>
        </p:txBody>
      </p:sp>
      <p:sp>
        <p:nvSpPr>
          <p:cNvPr id="4" name="Slide Number Placeholder 3"/>
          <p:cNvSpPr>
            <a:spLocks noGrp="1"/>
          </p:cNvSpPr>
          <p:nvPr>
            <p:ph type="sldNum" sz="quarter" idx="5"/>
          </p:nvPr>
        </p:nvSpPr>
        <p:spPr/>
        <p:txBody>
          <a:bodyPr/>
          <a:lstStyle/>
          <a:p>
            <a:fld id="{CFF5D64E-FCB6-4D4F-B94C-7AD7D485FC37}" type="slidenum">
              <a:rPr lang="en-US" smtClean="0"/>
              <a:t>45</a:t>
            </a:fld>
            <a:endParaRPr lang="en-US" dirty="0"/>
          </a:p>
        </p:txBody>
      </p:sp>
    </p:spTree>
    <p:extLst>
      <p:ext uri="{BB962C8B-B14F-4D97-AF65-F5344CB8AC3E}">
        <p14:creationId xmlns:p14="http://schemas.microsoft.com/office/powerpoint/2010/main" val="3491296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original net emission increase for NOx, the newly quantified emissions, and the corrected total.  The corrected net emission increase for NOx is also over 25 tpy.</a:t>
            </a:r>
          </a:p>
        </p:txBody>
      </p:sp>
      <p:sp>
        <p:nvSpPr>
          <p:cNvPr id="4" name="Slide Number Placeholder 3"/>
          <p:cNvSpPr>
            <a:spLocks noGrp="1"/>
          </p:cNvSpPr>
          <p:nvPr>
            <p:ph type="sldNum" sz="quarter" idx="5"/>
          </p:nvPr>
        </p:nvSpPr>
        <p:spPr/>
        <p:txBody>
          <a:bodyPr/>
          <a:lstStyle/>
          <a:p>
            <a:fld id="{CFF5D64E-FCB6-4D4F-B94C-7AD7D485FC37}" type="slidenum">
              <a:rPr lang="en-US" smtClean="0"/>
              <a:t>46</a:t>
            </a:fld>
            <a:endParaRPr lang="en-US" dirty="0"/>
          </a:p>
        </p:txBody>
      </p:sp>
    </p:spTree>
    <p:extLst>
      <p:ext uri="{BB962C8B-B14F-4D97-AF65-F5344CB8AC3E}">
        <p14:creationId xmlns:p14="http://schemas.microsoft.com/office/powerpoint/2010/main" val="1354774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corrected emission increase for at least one ozone precursor exceeds the major modification threshold (25 tpy), a nonattainment permit review is triggered.</a:t>
            </a:r>
          </a:p>
        </p:txBody>
      </p:sp>
      <p:sp>
        <p:nvSpPr>
          <p:cNvPr id="4" name="Slide Number Placeholder 3"/>
          <p:cNvSpPr>
            <a:spLocks noGrp="1"/>
          </p:cNvSpPr>
          <p:nvPr>
            <p:ph type="sldNum" sz="quarter" idx="5"/>
          </p:nvPr>
        </p:nvSpPr>
        <p:spPr/>
        <p:txBody>
          <a:bodyPr/>
          <a:lstStyle/>
          <a:p>
            <a:fld id="{CFF5D64E-FCB6-4D4F-B94C-7AD7D485FC37}" type="slidenum">
              <a:rPr lang="en-US" smtClean="0"/>
              <a:t>47</a:t>
            </a:fld>
            <a:endParaRPr lang="en-US" dirty="0"/>
          </a:p>
        </p:txBody>
      </p:sp>
    </p:spTree>
    <p:extLst>
      <p:ext uri="{BB962C8B-B14F-4D97-AF65-F5344CB8AC3E}">
        <p14:creationId xmlns:p14="http://schemas.microsoft.com/office/powerpoint/2010/main" val="2854479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slide shows the highlights of the nonattainment permit application, versus a typical case-by-case application:</a:t>
            </a:r>
            <a:br>
              <a:rPr lang="en-US" dirty="0"/>
            </a:br>
            <a:br>
              <a:rPr lang="en-US" dirty="0"/>
            </a:br>
            <a:r>
              <a:rPr lang="en-US" dirty="0"/>
              <a:t>Lowest Achievable Emission Rate technology, an air quality analysis using current meteorology and background, and emission offsets corresponding to the area classification.</a:t>
            </a:r>
          </a:p>
        </p:txBody>
      </p:sp>
      <p:sp>
        <p:nvSpPr>
          <p:cNvPr id="4" name="Slide Number Placeholder 3"/>
          <p:cNvSpPr>
            <a:spLocks noGrp="1"/>
          </p:cNvSpPr>
          <p:nvPr>
            <p:ph type="sldNum" sz="quarter" idx="5"/>
          </p:nvPr>
        </p:nvSpPr>
        <p:spPr/>
        <p:txBody>
          <a:bodyPr/>
          <a:lstStyle/>
          <a:p>
            <a:fld id="{CFF5D64E-FCB6-4D4F-B94C-7AD7D485FC37}" type="slidenum">
              <a:rPr lang="en-US" smtClean="0"/>
              <a:t>48</a:t>
            </a:fld>
            <a:endParaRPr lang="en-US" dirty="0"/>
          </a:p>
        </p:txBody>
      </p:sp>
    </p:spTree>
    <p:extLst>
      <p:ext uri="{BB962C8B-B14F-4D97-AF65-F5344CB8AC3E}">
        <p14:creationId xmlns:p14="http://schemas.microsoft.com/office/powerpoint/2010/main" val="196541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people in the Air Permits Division who will be glad to help if you have a question.  Please feel free to call or email us at any time.</a:t>
            </a:r>
          </a:p>
        </p:txBody>
      </p:sp>
      <p:sp>
        <p:nvSpPr>
          <p:cNvPr id="4" name="Slide Number Placeholder 3"/>
          <p:cNvSpPr>
            <a:spLocks noGrp="1"/>
          </p:cNvSpPr>
          <p:nvPr>
            <p:ph type="sldNum" sz="quarter" idx="5"/>
          </p:nvPr>
        </p:nvSpPr>
        <p:spPr/>
        <p:txBody>
          <a:bodyPr/>
          <a:lstStyle/>
          <a:p>
            <a:fld id="{CFF5D64E-FCB6-4D4F-B94C-7AD7D485FC37}" type="slidenum">
              <a:rPr lang="en-US" smtClean="0"/>
              <a:t>49</a:t>
            </a:fld>
            <a:endParaRPr lang="en-US" dirty="0"/>
          </a:p>
        </p:txBody>
      </p:sp>
    </p:spTree>
    <p:extLst>
      <p:ext uri="{BB962C8B-B14F-4D97-AF65-F5344CB8AC3E}">
        <p14:creationId xmlns:p14="http://schemas.microsoft.com/office/powerpoint/2010/main" val="297419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modification under PSD is: [30 TAC §116.10(9)]</a:t>
            </a:r>
          </a:p>
          <a:p>
            <a:pPr marL="176612" indent="-176612" defTabSz="929542">
              <a:buFont typeface="Arial" panose="020B0604020202020204" pitchFamily="34" charset="0"/>
              <a:buChar char="•"/>
              <a:defRPr/>
            </a:pPr>
            <a:r>
              <a:rPr lang="en-US" dirty="0"/>
              <a:t>A physical change or change in method of operation at an existing major source.</a:t>
            </a:r>
          </a:p>
          <a:p>
            <a:pPr marL="176612" indent="-176612" defTabSz="929542">
              <a:buFont typeface="Arial" panose="020B0604020202020204" pitchFamily="34" charset="0"/>
              <a:buChar char="•"/>
              <a:defRPr/>
            </a:pPr>
            <a:r>
              <a:rPr lang="en-US" dirty="0"/>
              <a:t>Where the change causes a significant emission increase / significant net emission increase for any federally regulated pollutant. </a:t>
            </a:r>
          </a:p>
          <a:p>
            <a:pPr marL="176612" indent="-176612" defTabSz="929542">
              <a:buFont typeface="Arial" panose="020B0604020202020204" pitchFamily="34" charset="0"/>
              <a:buChar char="•"/>
              <a:defRPr/>
            </a:pPr>
            <a:r>
              <a:rPr lang="en-US" dirty="0"/>
              <a:t>Exceptions located in 30 TAC §116.12(20)(B)</a:t>
            </a:r>
          </a:p>
          <a:p>
            <a:pPr marL="641384" lvl="3" indent="-176612">
              <a:buFont typeface="Courier New" panose="02070309020205020404" pitchFamily="49" charset="0"/>
              <a:buChar char="o"/>
              <a:defRPr/>
            </a:pPr>
            <a:r>
              <a:rPr lang="en-US" dirty="0"/>
              <a:t>Routine maintenance, repair, and replacement</a:t>
            </a:r>
          </a:p>
          <a:p>
            <a:pPr marL="171450" lvl="3" indent="-171450">
              <a:buFont typeface="Arial" panose="020B0604020202020204" pitchFamily="34" charset="0"/>
              <a:buChar char="•"/>
              <a:defRPr/>
            </a:pPr>
            <a:r>
              <a:rPr lang="en-US" dirty="0"/>
              <a:t>Examples of modification: add new facilities, increase efficiency, debottlenecking, etc.</a:t>
            </a:r>
            <a:br>
              <a:rPr lang="en-US" dirty="0"/>
            </a:br>
            <a:endParaRPr lang="en-US" dirty="0"/>
          </a:p>
          <a:p>
            <a:pPr marL="171450" indent="-171450" defTabSz="929542">
              <a:buFont typeface="Arial" panose="020B0604020202020204" pitchFamily="34" charset="0"/>
              <a:buChar char="•"/>
              <a:defRPr/>
            </a:pPr>
            <a:r>
              <a:rPr lang="en-US" dirty="0">
                <a:latin typeface="Arial"/>
              </a:rPr>
              <a:t>Please note that H</a:t>
            </a:r>
            <a:r>
              <a:rPr lang="en-US" baseline="-25000" dirty="0">
                <a:latin typeface="Arial"/>
              </a:rPr>
              <a:t>2</a:t>
            </a:r>
            <a:r>
              <a:rPr lang="en-US" dirty="0">
                <a:latin typeface="Arial"/>
              </a:rPr>
              <a:t>SO</a:t>
            </a:r>
            <a:r>
              <a:rPr lang="en-US" baseline="-25000" dirty="0">
                <a:latin typeface="Arial"/>
              </a:rPr>
              <a:t>4</a:t>
            </a:r>
            <a:r>
              <a:rPr lang="en-US" dirty="0">
                <a:latin typeface="Arial"/>
              </a:rPr>
              <a:t> is evaluated as both particulate and as H</a:t>
            </a:r>
            <a:r>
              <a:rPr lang="en-US" baseline="-25000" dirty="0">
                <a:latin typeface="Arial"/>
              </a:rPr>
              <a:t>2</a:t>
            </a:r>
            <a:r>
              <a:rPr lang="en-US" dirty="0">
                <a:latin typeface="Arial"/>
              </a:rPr>
              <a:t>SO</a:t>
            </a:r>
            <a:r>
              <a:rPr lang="en-US" baseline="-25000" dirty="0">
                <a:latin typeface="Arial"/>
              </a:rPr>
              <a:t>4</a:t>
            </a:r>
            <a:r>
              <a:rPr lang="en-US" dirty="0">
                <a:latin typeface="Arial"/>
              </a:rPr>
              <a:t>.</a:t>
            </a:r>
            <a:br>
              <a:rPr lang="en-US" dirty="0">
                <a:latin typeface="Arial"/>
              </a:rPr>
            </a:br>
            <a:endParaRPr lang="en-US" dirty="0">
              <a:latin typeface="Arial"/>
            </a:endParaRPr>
          </a:p>
          <a:p>
            <a:pPr marL="171450" indent="-171450" defTabSz="929542">
              <a:buFont typeface="Arial" panose="020B0604020202020204" pitchFamily="34" charset="0"/>
              <a:buChar char="•"/>
              <a:defRPr/>
            </a:pPr>
            <a:r>
              <a:rPr lang="en-US" dirty="0">
                <a:latin typeface="Arial"/>
              </a:rPr>
              <a:t>GHGs only trigger PSD review if at least one other federally regulated pollutant triggers PSD review (“anyway”).</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5</a:t>
            </a:fld>
            <a:endParaRPr lang="en-US" dirty="0"/>
          </a:p>
        </p:txBody>
      </p:sp>
    </p:spTree>
    <p:extLst>
      <p:ext uri="{BB962C8B-B14F-4D97-AF65-F5344CB8AC3E}">
        <p14:creationId xmlns:p14="http://schemas.microsoft.com/office/powerpoint/2010/main" val="2673878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attending this session, and I hope you enjoy the rest of the seminar.  If you have any questions we will stick around for a few minutes, or you can contact us later.  Thank you!</a:t>
            </a:r>
          </a:p>
        </p:txBody>
      </p:sp>
      <p:sp>
        <p:nvSpPr>
          <p:cNvPr id="4" name="Slide Number Placeholder 3"/>
          <p:cNvSpPr>
            <a:spLocks noGrp="1"/>
          </p:cNvSpPr>
          <p:nvPr>
            <p:ph type="sldNum" sz="quarter" idx="5"/>
          </p:nvPr>
        </p:nvSpPr>
        <p:spPr/>
        <p:txBody>
          <a:bodyPr/>
          <a:lstStyle/>
          <a:p>
            <a:fld id="{CFF5D64E-FCB6-4D4F-B94C-7AD7D485FC37}" type="slidenum">
              <a:rPr lang="en-US" smtClean="0"/>
              <a:t>50</a:t>
            </a:fld>
            <a:endParaRPr lang="en-US" dirty="0"/>
          </a:p>
        </p:txBody>
      </p:sp>
    </p:spTree>
    <p:extLst>
      <p:ext uri="{BB962C8B-B14F-4D97-AF65-F5344CB8AC3E}">
        <p14:creationId xmlns:p14="http://schemas.microsoft.com/office/powerpoint/2010/main" val="395048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Ozone nonattainment is regulated through VOC and NOx as precursors.  </a:t>
            </a:r>
            <a:r>
              <a:rPr lang="en-US" i="1" dirty="0">
                <a:highlight>
                  <a:srgbClr val="FFFF00"/>
                </a:highlight>
              </a:rPr>
              <a:t>The classifications indicated on this slide were up-to-date as of August 2022.  We will show some changes on the next slide.</a:t>
            </a:r>
          </a:p>
          <a:p>
            <a:endParaRPr lang="en-US" i="1" dirty="0">
              <a:highlight>
                <a:srgbClr val="FFFF00"/>
              </a:highlight>
            </a:endParaRPr>
          </a:p>
          <a:p>
            <a:r>
              <a:rPr lang="en-US" i="0" dirty="0">
                <a:highlight>
                  <a:srgbClr val="FFFF00"/>
                </a:highlight>
              </a:rPr>
              <a:t>For Nonattainment NSR, the major source, major modification, and netting thresholds depend on the pollutant and the classification of the area (see the table above).</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6</a:t>
            </a:fld>
            <a:endParaRPr lang="en-US" dirty="0"/>
          </a:p>
        </p:txBody>
      </p:sp>
    </p:spTree>
    <p:extLst>
      <p:ext uri="{BB962C8B-B14F-4D97-AF65-F5344CB8AC3E}">
        <p14:creationId xmlns:p14="http://schemas.microsoft.com/office/powerpoint/2010/main" val="388852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strike="noStrike" dirty="0">
                <a:highlight>
                  <a:srgbClr val="FFFF00"/>
                </a:highlight>
                <a:latin typeface="Arial" panose="020B0604020202020204" pitchFamily="34" charset="0"/>
              </a:rPr>
              <a:t>Since these slides were created there have been reclassification developments in some areas for Ozone. </a:t>
            </a:r>
            <a:r>
              <a:rPr lang="en-US" sz="1800" i="0" dirty="0">
                <a:solidFill>
                  <a:srgbClr val="0000CC"/>
                </a:solidFill>
                <a:effectLst/>
                <a:latin typeface="Calibri" panose="020F0502020204030204" pitchFamily="34" charset="0"/>
                <a:ea typeface="Calibri" panose="020F0502020204030204" pitchFamily="34" charset="0"/>
              </a:rPr>
              <a:t>On September 15, 2022, the EPA signed final rulemaking packages to bump up the HGB and DFW areas from serious to severe ozone nonattainment under the 2008 ozone standard and to bump up Bexar County from marginal to moderate ozone nonattainment under the 2015 ozone standard.  These reclassifications go into effect 30 days after the final rule is published in the Federal Register.</a:t>
            </a:r>
            <a:endParaRPr lang="en-US" sz="1800" i="0" strike="noStrike" dirty="0">
              <a:highlight>
                <a:srgbClr val="FFFF00"/>
              </a:highlight>
              <a:latin typeface="Arial" panose="020B0604020202020204" pitchFamily="34" charset="0"/>
            </a:endParaRPr>
          </a:p>
          <a:p>
            <a:endParaRPr lang="en-US" sz="1800" i="0" strike="noStrike" dirty="0">
              <a:highlight>
                <a:srgbClr val="FFFF00"/>
              </a:highlight>
              <a:latin typeface="Arial" panose="020B0604020202020204" pitchFamily="34" charset="0"/>
            </a:endParaRPr>
          </a:p>
          <a:p>
            <a:r>
              <a:rPr lang="en-US" sz="1800" i="0" strike="noStrike" dirty="0">
                <a:highlight>
                  <a:srgbClr val="FFFF00"/>
                </a:highlight>
                <a:latin typeface="Arial" panose="020B0604020202020204" pitchFamily="34" charset="0"/>
              </a:rPr>
              <a:t>The reclassification of HGB and DFW from Serious to Severe results in a lower threshold for major source status (25 tpy after bump up).  It also means a higher offset ratio (1.30 to 1 after bump up).</a:t>
            </a:r>
          </a:p>
          <a:p>
            <a:endParaRPr lang="en-US" sz="1800" i="0" strike="noStrike" dirty="0">
              <a:highlight>
                <a:srgbClr val="FFFF00"/>
              </a:highlight>
              <a:latin typeface="Arial" panose="020B0604020202020204" pitchFamily="34" charset="0"/>
            </a:endParaRPr>
          </a:p>
          <a:p>
            <a:r>
              <a:rPr lang="en-US" sz="1800" i="0" strike="noStrike" dirty="0">
                <a:highlight>
                  <a:srgbClr val="FFFF00"/>
                </a:highlight>
                <a:latin typeface="Arial" panose="020B0604020202020204" pitchFamily="34" charset="0"/>
              </a:rPr>
              <a:t>The reclassification of Bexar results in a higher offset ratio (1.15 to 1 after bump up).</a:t>
            </a:r>
            <a:br>
              <a:rPr lang="en-US" sz="1800" i="0" strike="noStrike" dirty="0">
                <a:highlight>
                  <a:srgbClr val="FFFF00"/>
                </a:highlight>
                <a:latin typeface="Arial" panose="020B0604020202020204" pitchFamily="34" charset="0"/>
              </a:rPr>
            </a:br>
            <a:br>
              <a:rPr lang="en-US" sz="1800" i="0" strike="noStrike" dirty="0">
                <a:highlight>
                  <a:srgbClr val="FFFF00"/>
                </a:highlight>
                <a:latin typeface="Arial" panose="020B0604020202020204" pitchFamily="34" charset="0"/>
              </a:rPr>
            </a:br>
            <a:r>
              <a:rPr lang="en-US" sz="1800" i="0" strike="noStrike" dirty="0">
                <a:highlight>
                  <a:srgbClr val="FFFF00"/>
                </a:highlight>
                <a:latin typeface="Arial" panose="020B0604020202020204" pitchFamily="34" charset="0"/>
              </a:rPr>
              <a:t>Please note that 30 TAC §116.150 indicates that nonattainment permit requirements with respect to area classification are based on the </a:t>
            </a:r>
            <a:r>
              <a:rPr lang="en-US" sz="1800" i="0" u="sng" strike="noStrike" dirty="0">
                <a:highlight>
                  <a:srgbClr val="FFFF00"/>
                </a:highlight>
                <a:latin typeface="Arial" panose="020B0604020202020204" pitchFamily="34" charset="0"/>
              </a:rPr>
              <a:t>date of issuance of the permit</a:t>
            </a:r>
            <a:r>
              <a:rPr lang="en-US" sz="1800" i="0" u="none" strike="noStrike" dirty="0">
                <a:highlight>
                  <a:srgbClr val="FFFF00"/>
                </a:highlight>
                <a:latin typeface="Arial" panose="020B0604020202020204" pitchFamily="34" charset="0"/>
              </a:rPr>
              <a:t> </a:t>
            </a:r>
            <a:r>
              <a:rPr lang="en-US" sz="1800" i="0" strike="noStrike" dirty="0">
                <a:highlight>
                  <a:srgbClr val="FFFF00"/>
                </a:highlight>
                <a:latin typeface="Arial" panose="020B0604020202020204" pitchFamily="34" charset="0"/>
              </a:rPr>
              <a:t>(not the date the application is submitted to TCEQ).</a:t>
            </a:r>
          </a:p>
          <a:p>
            <a:endParaRPr lang="en-US" sz="1800" i="0" strike="noStrike" dirty="0">
              <a:highlight>
                <a:srgbClr val="FFFF00"/>
              </a:highlight>
              <a:latin typeface="Arial" panose="020B0604020202020204" pitchFamily="34" charset="0"/>
            </a:endParaRPr>
          </a:p>
          <a:p>
            <a:r>
              <a:rPr lang="en-US" sz="1800" i="0" strike="noStrike" dirty="0">
                <a:highlight>
                  <a:srgbClr val="FFFF00"/>
                </a:highlight>
                <a:latin typeface="Arial" panose="020B0604020202020204" pitchFamily="34" charset="0"/>
              </a:rPr>
              <a:t>Also, please note that it is possible for a modification to trigger both PSD and Nonattainment NSR for NOx.</a:t>
            </a:r>
          </a:p>
          <a:p>
            <a:endParaRPr lang="en-US" sz="1800" i="0" strike="noStrike" dirty="0">
              <a:latin typeface="Arial" panose="020B0604020202020204" pitchFamily="34" charset="0"/>
            </a:endParaRPr>
          </a:p>
          <a:p>
            <a:endParaRPr lang="en-US" sz="1800" strike="noStrike"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FF5D64E-FCB6-4D4F-B94C-7AD7D485FC37}" type="slidenum">
              <a:rPr lang="en-US" smtClean="0"/>
              <a:t>7</a:t>
            </a:fld>
            <a:endParaRPr lang="en-US" dirty="0"/>
          </a:p>
        </p:txBody>
      </p:sp>
    </p:spTree>
    <p:extLst>
      <p:ext uri="{BB962C8B-B14F-4D97-AF65-F5344CB8AC3E}">
        <p14:creationId xmlns:p14="http://schemas.microsoft.com/office/powerpoint/2010/main" val="432068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Other NNSR Pollutants in Texas</a:t>
            </a:r>
          </a:p>
          <a:p>
            <a:endParaRPr lang="en-US" dirty="0"/>
          </a:p>
          <a:p>
            <a:pPr marL="170671" indent="-170671" defTabSz="455123">
              <a:buFont typeface="Arial" panose="020B0604020202020204" pitchFamily="34" charset="0"/>
              <a:buChar char="•"/>
              <a:defRPr/>
            </a:pPr>
            <a:r>
              <a:rPr lang="en-US" kern="0" dirty="0">
                <a:latin typeface="Arial" panose="020B0604020202020204" pitchFamily="34" charset="0"/>
                <a:cs typeface="Arial" panose="020B0604020202020204" pitchFamily="34" charset="0"/>
              </a:rPr>
              <a:t>PM</a:t>
            </a:r>
            <a:r>
              <a:rPr lang="en-US" kern="0" baseline="-25000" dirty="0">
                <a:latin typeface="Arial" panose="020B0604020202020204" pitchFamily="34" charset="0"/>
                <a:cs typeface="Arial" panose="020B0604020202020204" pitchFamily="34" charset="0"/>
              </a:rPr>
              <a:t>10</a:t>
            </a:r>
            <a:r>
              <a:rPr lang="en-US" kern="0" dirty="0">
                <a:latin typeface="Arial" panose="020B0604020202020204" pitchFamily="34" charset="0"/>
                <a:cs typeface="Arial" panose="020B0604020202020204" pitchFamily="34" charset="0"/>
              </a:rPr>
              <a:t>: Moderate classification; 100 tpy major source threshold; 15 tpy major modification threshold; 15 tpy netting threshold; El Paso County is moderate nonattainment for PM</a:t>
            </a:r>
            <a:r>
              <a:rPr lang="en-US" kern="0" baseline="-25000" dirty="0">
                <a:latin typeface="Arial" panose="020B0604020202020204" pitchFamily="34" charset="0"/>
                <a:cs typeface="Arial" panose="020B0604020202020204" pitchFamily="34" charset="0"/>
              </a:rPr>
              <a:t>10</a:t>
            </a:r>
          </a:p>
          <a:p>
            <a:pPr marL="170671" indent="-170671" defTabSz="455123">
              <a:buFont typeface="Arial" panose="020B0604020202020204" pitchFamily="34" charset="0"/>
              <a:buChar char="•"/>
              <a:defRPr/>
            </a:pPr>
            <a:r>
              <a:rPr lang="en-US" kern="0" dirty="0">
                <a:latin typeface="Arial" panose="020B0604020202020204" pitchFamily="34" charset="0"/>
                <a:cs typeface="Arial" panose="020B0604020202020204" pitchFamily="34" charset="0"/>
              </a:rPr>
              <a:t>Pb (lead): Nonattainment classification; 100 tpy major source threshold; 0.6 tpy major modification threshold; 0.6 tpy netting threshold; Portion of Colin County (Frisco, NW Dallas) is nonattainment for Pb</a:t>
            </a:r>
          </a:p>
          <a:p>
            <a:pPr marL="170671" indent="-170671" defTabSz="455123">
              <a:buFont typeface="Arial" panose="020B0604020202020204" pitchFamily="34" charset="0"/>
              <a:buChar char="•"/>
              <a:defRPr/>
            </a:pPr>
            <a:r>
              <a:rPr lang="en-US" kern="0" dirty="0">
                <a:latin typeface="Arial" panose="020B0604020202020204" pitchFamily="34" charset="0"/>
                <a:cs typeface="Arial" panose="020B0604020202020204" pitchFamily="34" charset="0"/>
              </a:rPr>
              <a:t>Collin County, Attainment (2008 lead standard, 9/27/17)</a:t>
            </a:r>
          </a:p>
          <a:p>
            <a:pPr defTabSz="455123">
              <a:defRPr/>
            </a:pPr>
            <a:endParaRPr lang="en-US" kern="0" baseline="-25000" dirty="0">
              <a:latin typeface="Arial" panose="020B0604020202020204" pitchFamily="34" charset="0"/>
              <a:cs typeface="Arial" panose="020B0604020202020204" pitchFamily="34" charset="0"/>
            </a:endParaRPr>
          </a:p>
          <a:p>
            <a:pPr marL="170671" indent="-170671" defTabSz="455123">
              <a:buFont typeface="Arial" panose="020B0604020202020204" pitchFamily="34" charset="0"/>
              <a:buChar char="•"/>
              <a:defRPr/>
            </a:pPr>
            <a:r>
              <a:rPr lang="en-US" kern="0" dirty="0">
                <a:latin typeface="Arial" panose="020B0604020202020204" pitchFamily="34" charset="0"/>
                <a:cs typeface="Arial" panose="020B0604020202020204" pitchFamily="34" charset="0"/>
              </a:rPr>
              <a:t>SO</a:t>
            </a:r>
            <a:r>
              <a:rPr lang="en-US" kern="0" baseline="-25000" dirty="0">
                <a:latin typeface="Arial" panose="020B0604020202020204" pitchFamily="34" charset="0"/>
                <a:cs typeface="Arial" panose="020B0604020202020204" pitchFamily="34" charset="0"/>
              </a:rPr>
              <a:t>2</a:t>
            </a:r>
            <a:r>
              <a:rPr lang="en-US" kern="0" dirty="0">
                <a:latin typeface="Arial" panose="020B0604020202020204" pitchFamily="34" charset="0"/>
                <a:cs typeface="Arial" panose="020B0604020202020204" pitchFamily="34" charset="0"/>
              </a:rPr>
              <a:t>: Nonattainment classification; 100 tpy major source threshold; 40 tpy major modification threshold; 40 tpy netting threshold; Portions of Freestone, Anderson, Rusk, Panola, Titus, Howard, Hutchinson, and Navarro Counties are nonattainment for SO</a:t>
            </a:r>
            <a:r>
              <a:rPr lang="en-US" kern="0" baseline="-25000" dirty="0">
                <a:latin typeface="Arial" panose="020B0604020202020204" pitchFamily="34" charset="0"/>
                <a:cs typeface="Arial" panose="020B0604020202020204" pitchFamily="34" charset="0"/>
              </a:rPr>
              <a:t>2.</a:t>
            </a:r>
            <a:br>
              <a:rPr lang="en-US" kern="0" baseline="-25000" dirty="0">
                <a:latin typeface="Arial" panose="020B0604020202020204" pitchFamily="34" charset="0"/>
                <a:cs typeface="Arial" panose="020B0604020202020204" pitchFamily="34" charset="0"/>
              </a:rPr>
            </a:br>
            <a:endParaRPr lang="en-US" kern="0" baseline="0" dirty="0">
              <a:latin typeface="Arial" panose="020B0604020202020204" pitchFamily="34" charset="0"/>
              <a:cs typeface="Arial" panose="020B0604020202020204" pitchFamily="34" charset="0"/>
            </a:endParaRPr>
          </a:p>
          <a:p>
            <a:pPr marL="170671" indent="-170671" defTabSz="455123">
              <a:buFont typeface="Arial" panose="020B0604020202020204" pitchFamily="34" charset="0"/>
              <a:buChar char="•"/>
              <a:defRPr/>
            </a:pPr>
            <a:r>
              <a:rPr lang="en-US" b="0" kern="0" baseline="0" dirty="0">
                <a:solidFill>
                  <a:schemeClr val="accent1"/>
                </a:solidFill>
                <a:latin typeface="Arial" panose="020B0604020202020204" pitchFamily="34" charset="0"/>
                <a:cs typeface="Arial" panose="020B0604020202020204" pitchFamily="34" charset="0"/>
              </a:rPr>
              <a:t>UPDATE:  On March 3, 2022 TCEQ submitted a SIP revision to EPA which proposes to redesignate Anderson, Freestone, and Titus Counties as attainment for the 2010 SO</a:t>
            </a:r>
            <a:r>
              <a:rPr lang="en-US" b="0" kern="0" baseline="-25000" dirty="0">
                <a:solidFill>
                  <a:schemeClr val="accent1"/>
                </a:solidFill>
                <a:latin typeface="Arial" panose="020B0604020202020204" pitchFamily="34" charset="0"/>
                <a:cs typeface="Arial" panose="020B0604020202020204" pitchFamily="34" charset="0"/>
              </a:rPr>
              <a:t>2</a:t>
            </a:r>
            <a:r>
              <a:rPr lang="en-US" b="0" kern="0" baseline="0" dirty="0">
                <a:solidFill>
                  <a:schemeClr val="accent1"/>
                </a:solidFill>
                <a:latin typeface="Arial" panose="020B0604020202020204" pitchFamily="34" charset="0"/>
                <a:cs typeface="Arial" panose="020B0604020202020204" pitchFamily="34" charset="0"/>
              </a:rPr>
              <a:t> NAAQS.  We are waiting on the outcome of the EPA review.</a:t>
            </a:r>
            <a:endParaRPr lang="en-US" b="0" dirty="0">
              <a:solidFill>
                <a:schemeClr val="accent1"/>
              </a:solidFill>
            </a:endParaRPr>
          </a:p>
          <a:p>
            <a:pPr marL="170671" indent="-170671" defTabSz="455123">
              <a:buFont typeface="Arial" panose="020B0604020202020204" pitchFamily="34" charset="0"/>
              <a:buChar char="•"/>
              <a:defRPr/>
            </a:pPr>
            <a:endParaRPr lang="en-US" b="1" dirty="0">
              <a:solidFill>
                <a:schemeClr val="accent1"/>
              </a:solidFill>
            </a:endParaRPr>
          </a:p>
          <a:p>
            <a:pPr marL="170671" indent="-170671" defTabSz="455123">
              <a:buFont typeface="Arial" panose="020B0604020202020204" pitchFamily="34" charset="0"/>
              <a:buChar char="•"/>
              <a:defRPr/>
            </a:pPr>
            <a:endParaRPr lang="en-US" b="1" dirty="0">
              <a:solidFill>
                <a:schemeClr val="accent1"/>
              </a:solidFill>
            </a:endParaRPr>
          </a:p>
          <a:p>
            <a:pPr marL="170671" indent="-170671" defTabSz="455123">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8</a:t>
            </a:fld>
            <a:endParaRPr lang="en-US" dirty="0"/>
          </a:p>
        </p:txBody>
      </p:sp>
    </p:spTree>
    <p:extLst>
      <p:ext uri="{BB962C8B-B14F-4D97-AF65-F5344CB8AC3E}">
        <p14:creationId xmlns:p14="http://schemas.microsoft.com/office/powerpoint/2010/main" val="131015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5123"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Flowchart:  Applicability Logic for PSD and NNSR</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What is the target pollutant?</a:t>
            </a: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Is the project located in a nonattainment area?</a:t>
            </a: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Is the existing site a major source?</a:t>
            </a: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At a new site or at a minor source, is the project increase a major source by itself?</a:t>
            </a: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At an existing major source, is the project increase a major modification (“significant”)?</a:t>
            </a:r>
          </a:p>
          <a:p>
            <a:pPr marL="172946" indent="-172946">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Are the net emissions increases “significant”?</a:t>
            </a:r>
          </a:p>
          <a:p>
            <a:pPr>
              <a:tabLst>
                <a:tab pos="469423"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lIns="93884" tIns="46943" rIns="93884" bIns="46943"/>
          <a:lstStyle/>
          <a:p>
            <a:fld id="{48782989-8AC8-44CD-B856-2932F6913681}" type="slidenum">
              <a:rPr lang="en-US" smtClean="0"/>
              <a:pPr/>
              <a:t>9</a:t>
            </a:fld>
            <a:endParaRPr lang="en-US" dirty="0"/>
          </a:p>
        </p:txBody>
      </p:sp>
    </p:spTree>
    <p:extLst>
      <p:ext uri="{BB962C8B-B14F-4D97-AF65-F5344CB8AC3E}">
        <p14:creationId xmlns:p14="http://schemas.microsoft.com/office/powerpoint/2010/main" val="562148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C66E3-5EDE-486C-933E-98B06E87A72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039"/>
          <a:stretch/>
        </p:blipFill>
        <p:spPr>
          <a:xfrm>
            <a:off x="0" y="0"/>
            <a:ext cx="12206352" cy="3243532"/>
          </a:xfrm>
          <a:prstGeom prst="rect">
            <a:avLst/>
          </a:prstGeom>
        </p:spPr>
      </p:pic>
      <p:pic>
        <p:nvPicPr>
          <p:cNvPr id="4" name="Picture 3" descr="TCEQ Logo">
            <a:extLst>
              <a:ext uri="{FF2B5EF4-FFF2-40B4-BE49-F238E27FC236}">
                <a16:creationId xmlns:a16="http://schemas.microsoft.com/office/drawing/2014/main" id="{71A7D89F-DF7E-46C5-83B2-6D7D9701B0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046" y="219912"/>
            <a:ext cx="2730887" cy="2697338"/>
          </a:xfrm>
          <a:prstGeom prst="rect">
            <a:avLst/>
          </a:prstGeom>
        </p:spPr>
      </p:pic>
      <p:pic>
        <p:nvPicPr>
          <p:cNvPr id="5" name="Picture 4">
            <a:extLst>
              <a:ext uri="{FF2B5EF4-FFF2-40B4-BE49-F238E27FC236}">
                <a16:creationId xmlns:a16="http://schemas.microsoft.com/office/drawing/2014/main" id="{16B1895B-CC16-44E6-A9AB-1E9A58327E0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163040"/>
            <a:ext cx="12192000" cy="265177"/>
          </a:xfrm>
          <a:prstGeom prst="rect">
            <a:avLst/>
          </a:prstGeom>
        </p:spPr>
      </p:pic>
      <p:sp>
        <p:nvSpPr>
          <p:cNvPr id="2" name="Title 1">
            <a:extLst>
              <a:ext uri="{FF2B5EF4-FFF2-40B4-BE49-F238E27FC236}">
                <a16:creationId xmlns:a16="http://schemas.microsoft.com/office/drawing/2014/main" id="{E86AAD87-0183-4A1D-8160-1FC035EDAA48}"/>
              </a:ext>
            </a:extLst>
          </p:cNvPr>
          <p:cNvSpPr>
            <a:spLocks noGrp="1"/>
          </p:cNvSpPr>
          <p:nvPr>
            <p:ph type="title"/>
          </p:nvPr>
        </p:nvSpPr>
        <p:spPr>
          <a:xfrm>
            <a:off x="439947" y="3674007"/>
            <a:ext cx="11346115" cy="1867303"/>
          </a:xfrm>
          <a:prstGeom prst="rect">
            <a:avLst/>
          </a:prstGeom>
        </p:spPr>
        <p:txBody>
          <a:bodyPr anchor="ctr" anchorCtr="0"/>
          <a:lstStyle>
            <a:lvl1pPr>
              <a:defRPr b="1">
                <a:solidFill>
                  <a:srgbClr val="27387E"/>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8A94393A-65E1-461B-AFD0-9A58C082F681}"/>
              </a:ext>
            </a:extLst>
          </p:cNvPr>
          <p:cNvSpPr>
            <a:spLocks noGrp="1"/>
          </p:cNvSpPr>
          <p:nvPr>
            <p:ph idx="1"/>
          </p:nvPr>
        </p:nvSpPr>
        <p:spPr>
          <a:xfrm>
            <a:off x="439947" y="5719313"/>
            <a:ext cx="11346115" cy="918775"/>
          </a:xfrm>
          <a:prstGeom prst="rect">
            <a:avLst/>
          </a:prstGeom>
        </p:spPr>
        <p:txBody>
          <a:bodyPr vert="horz" lIns="91440" tIns="45720" rIns="91440" bIns="45720" rtlCol="0">
            <a:normAutofit/>
          </a:bodyPr>
          <a:lstStyle>
            <a:lvl1pPr marL="0" indent="0">
              <a:buNone/>
              <a:defRPr sz="4000"/>
            </a:lvl1pPr>
          </a:lstStyle>
          <a:p>
            <a:pPr lvl="0"/>
            <a:r>
              <a:rPr lang="en-US" dirty="0"/>
              <a:t>Click to edit Master text styles</a:t>
            </a:r>
          </a:p>
        </p:txBody>
      </p:sp>
    </p:spTree>
    <p:extLst>
      <p:ext uri="{BB962C8B-B14F-4D97-AF65-F5344CB8AC3E}">
        <p14:creationId xmlns:p14="http://schemas.microsoft.com/office/powerpoint/2010/main" val="2048813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33E5-D8CF-4D19-9373-D1AD6960B721}"/>
              </a:ext>
            </a:extLst>
          </p:cNvPr>
          <p:cNvSpPr>
            <a:spLocks noGrp="1"/>
          </p:cNvSpPr>
          <p:nvPr>
            <p:ph type="title"/>
          </p:nvPr>
        </p:nvSpPr>
        <p:spPr>
          <a:xfrm>
            <a:off x="268446" y="367213"/>
            <a:ext cx="11362113" cy="1830864"/>
          </a:xfrm>
          <a:prstGeom prst="rect">
            <a:avLst/>
          </a:prstGeom>
        </p:spPr>
        <p:txBody>
          <a:bodyPr/>
          <a:lstStyle>
            <a:lvl1pPr>
              <a:defRPr sz="4400" b="1">
                <a:solidFill>
                  <a:srgbClr val="27387E"/>
                </a:solidFill>
              </a:defRPr>
            </a:lvl1pPr>
          </a:lstStyle>
          <a:p>
            <a:r>
              <a:rPr lang="en-US" dirty="0"/>
              <a:t>Click to edit Master title style</a:t>
            </a:r>
          </a:p>
        </p:txBody>
      </p:sp>
      <p:pic>
        <p:nvPicPr>
          <p:cNvPr id="8" name="Picture 7">
            <a:extLst>
              <a:ext uri="{FF2B5EF4-FFF2-40B4-BE49-F238E27FC236}">
                <a16:creationId xmlns:a16="http://schemas.microsoft.com/office/drawing/2014/main" id="{68696F26-9606-450F-953D-7EB55415C04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717053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Hidden Abov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409276-DC6E-4905-9F7D-8884FD5103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2" name="Title 1">
            <a:extLst>
              <a:ext uri="{FF2B5EF4-FFF2-40B4-BE49-F238E27FC236}">
                <a16:creationId xmlns:a16="http://schemas.microsoft.com/office/drawing/2014/main" id="{64A0816B-33DD-44F5-A8E5-F53036DEC7DA}"/>
              </a:ext>
            </a:extLst>
          </p:cNvPr>
          <p:cNvSpPr>
            <a:spLocks noGrp="1"/>
          </p:cNvSpPr>
          <p:nvPr>
            <p:ph type="title"/>
          </p:nvPr>
        </p:nvSpPr>
        <p:spPr>
          <a:xfrm>
            <a:off x="722878" y="-1448627"/>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661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57A-7CDC-4198-A88C-0C63F55AC0FD}"/>
              </a:ext>
            </a:extLst>
          </p:cNvPr>
          <p:cNvSpPr>
            <a:spLocks noGrp="1"/>
          </p:cNvSpPr>
          <p:nvPr>
            <p:ph type="ctrTitle"/>
          </p:nvPr>
        </p:nvSpPr>
        <p:spPr>
          <a:xfrm>
            <a:off x="633046" y="703385"/>
            <a:ext cx="10920046" cy="2174908"/>
          </a:xfrm>
          <a:prstGeom prst="rect">
            <a:avLst/>
          </a:prstGeom>
        </p:spPr>
        <p:txBody>
          <a:bodyPr anchor="t" anchorCtr="0"/>
          <a:lstStyle>
            <a:lvl1pPr algn="l">
              <a:defRPr sz="4400" b="1">
                <a:solidFill>
                  <a:srgbClr val="27387E"/>
                </a:solidFill>
              </a:defRPr>
            </a:lvl1pPr>
          </a:lstStyle>
          <a:p>
            <a:r>
              <a:rPr lang="en-US" dirty="0"/>
              <a:t>Click to edit Master title style</a:t>
            </a:r>
          </a:p>
        </p:txBody>
      </p:sp>
      <p:sp>
        <p:nvSpPr>
          <p:cNvPr id="3" name="Subtitle 2">
            <a:extLst>
              <a:ext uri="{FF2B5EF4-FFF2-40B4-BE49-F238E27FC236}">
                <a16:creationId xmlns:a16="http://schemas.microsoft.com/office/drawing/2014/main" id="{6F67F6EB-2AA7-427E-826F-1F28813EB55F}"/>
              </a:ext>
            </a:extLst>
          </p:cNvPr>
          <p:cNvSpPr>
            <a:spLocks noGrp="1"/>
          </p:cNvSpPr>
          <p:nvPr>
            <p:ph type="subTitle" idx="1"/>
          </p:nvPr>
        </p:nvSpPr>
        <p:spPr>
          <a:xfrm>
            <a:off x="633045" y="3155894"/>
            <a:ext cx="10920045" cy="2456074"/>
          </a:xfrm>
          <a:prstGeom prst="rect">
            <a:avLst/>
          </a:prstGeo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0276FA0-5536-49A6-AA9F-F00C6B1896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777472258"/>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E9CF-CA45-4E03-B725-E361908577C1}"/>
              </a:ext>
            </a:extLst>
          </p:cNvPr>
          <p:cNvSpPr>
            <a:spLocks noGrp="1"/>
          </p:cNvSpPr>
          <p:nvPr>
            <p:ph type="title"/>
          </p:nvPr>
        </p:nvSpPr>
        <p:spPr>
          <a:xfrm>
            <a:off x="609600" y="680946"/>
            <a:ext cx="10961077" cy="1325563"/>
          </a:xfrm>
          <a:prstGeom prst="rect">
            <a:avLst/>
          </a:prstGeom>
        </p:spPr>
        <p:txBody>
          <a:bodyPr/>
          <a:lstStyle>
            <a:lvl1pPr>
              <a:defRPr b="1">
                <a:solidFill>
                  <a:srgbClr val="27387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8E3361C-1846-4ED7-B0F1-0BE490AAE139}"/>
              </a:ext>
            </a:extLst>
          </p:cNvPr>
          <p:cNvSpPr>
            <a:spLocks noGrp="1"/>
          </p:cNvSpPr>
          <p:nvPr>
            <p:ph idx="1"/>
          </p:nvPr>
        </p:nvSpPr>
        <p:spPr>
          <a:xfrm>
            <a:off x="609600" y="2581796"/>
            <a:ext cx="10961077" cy="3329482"/>
          </a:xfrm>
          <a:prstGeom prst="rect">
            <a:avLst/>
          </a:prstGeom>
        </p:spPr>
        <p:txBody>
          <a:bodyPr/>
          <a:lstStyle/>
          <a:p>
            <a:pPr lvl="0"/>
            <a:r>
              <a:rPr lang="en-US" dirty="0"/>
              <a:t>Click to edit Master text styles</a:t>
            </a:r>
          </a:p>
          <a:p>
            <a:pPr lvl="1"/>
            <a:r>
              <a:rPr lang="en-US" dirty="0"/>
              <a:t>Second level</a:t>
            </a:r>
          </a:p>
        </p:txBody>
      </p:sp>
      <p:pic>
        <p:nvPicPr>
          <p:cNvPr id="9" name="Picture 8">
            <a:extLst>
              <a:ext uri="{FF2B5EF4-FFF2-40B4-BE49-F238E27FC236}">
                <a16:creationId xmlns:a16="http://schemas.microsoft.com/office/drawing/2014/main" id="{130A5FD0-1494-4E67-B85C-73EA45E152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207736593"/>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421181" y="651265"/>
            <a:ext cx="11349640" cy="814961"/>
          </a:xfrm>
          <a:prstGeom prst="rect">
            <a:avLst/>
          </a:prstGeom>
        </p:spPr>
        <p:txBody>
          <a:bodyPr/>
          <a:lstStyle>
            <a:lvl1pPr>
              <a:defRPr b="1">
                <a:solidFill>
                  <a:srgbClr val="27387E"/>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2DAA510-3005-4AE1-AC26-C6AA1DEDF58D}"/>
              </a:ext>
            </a:extLst>
          </p:cNvPr>
          <p:cNvSpPr>
            <a:spLocks noGrp="1"/>
          </p:cNvSpPr>
          <p:nvPr>
            <p:ph type="body" idx="1"/>
          </p:nvPr>
        </p:nvSpPr>
        <p:spPr>
          <a:xfrm>
            <a:off x="421181" y="1681163"/>
            <a:ext cx="5576396"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C7C7642-EFA0-4D81-9C5A-64ECA8E002B0}"/>
              </a:ext>
            </a:extLst>
          </p:cNvPr>
          <p:cNvSpPr>
            <a:spLocks noGrp="1"/>
          </p:cNvSpPr>
          <p:nvPr>
            <p:ph sz="half" idx="2"/>
          </p:nvPr>
        </p:nvSpPr>
        <p:spPr>
          <a:xfrm>
            <a:off x="421181" y="2680926"/>
            <a:ext cx="5576396" cy="3525809"/>
          </a:xfrm>
          <a:prstGeom prst="rect">
            <a:avLst/>
          </a:prstGeom>
        </p:spPr>
        <p:txBody>
          <a:body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E560E5AA-45B8-48F7-A622-F812EEF6DDBE}"/>
              </a:ext>
            </a:extLst>
          </p:cNvPr>
          <p:cNvSpPr>
            <a:spLocks noGrp="1"/>
          </p:cNvSpPr>
          <p:nvPr>
            <p:ph type="body" sz="quarter" idx="3"/>
          </p:nvPr>
        </p:nvSpPr>
        <p:spPr>
          <a:xfrm>
            <a:off x="6172201" y="1681163"/>
            <a:ext cx="5576396"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67E5416-7E74-4139-A8DF-3655128A4DB7}"/>
              </a:ext>
            </a:extLst>
          </p:cNvPr>
          <p:cNvSpPr>
            <a:spLocks noGrp="1"/>
          </p:cNvSpPr>
          <p:nvPr>
            <p:ph sz="quarter" idx="4"/>
          </p:nvPr>
        </p:nvSpPr>
        <p:spPr>
          <a:xfrm>
            <a:off x="6172201" y="2698511"/>
            <a:ext cx="5598620" cy="3525809"/>
          </a:xfrm>
          <a:prstGeom prst="rect">
            <a:avLst/>
          </a:prstGeom>
        </p:spPr>
        <p:txBody>
          <a:bodyPr/>
          <a:lstStyle>
            <a:lvl3pPr marL="914400" indent="0">
              <a:buNone/>
              <a:defRPr/>
            </a:lvl3pPr>
          </a:lstStyle>
          <a:p>
            <a:pPr lvl="0"/>
            <a:r>
              <a:rPr lang="en-US" dirty="0"/>
              <a:t>Click to edit Master text styles</a:t>
            </a:r>
          </a:p>
          <a:p>
            <a:pPr lvl="1"/>
            <a:r>
              <a:rPr lang="en-US" dirty="0"/>
              <a:t>Second level</a:t>
            </a:r>
          </a:p>
        </p:txBody>
      </p:sp>
      <p:pic>
        <p:nvPicPr>
          <p:cNvPr id="12" name="Picture 11">
            <a:extLst>
              <a:ext uri="{FF2B5EF4-FFF2-40B4-BE49-F238E27FC236}">
                <a16:creationId xmlns:a16="http://schemas.microsoft.com/office/drawing/2014/main" id="{68525EE8-3E67-4FEE-AD68-7D474D12684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602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15462" y="681037"/>
            <a:ext cx="10972799" cy="954332"/>
          </a:xfrm>
          <a:prstGeom prst="rect">
            <a:avLst/>
          </a:prstGeom>
        </p:spPr>
        <p:txBody>
          <a:bodyPr/>
          <a:lstStyle>
            <a:lvl1pPr>
              <a:defRPr b="1">
                <a:solidFill>
                  <a:srgbClr val="27387E"/>
                </a:solidFill>
              </a:defRPr>
            </a:lvl1pPr>
          </a:lstStyle>
          <a:p>
            <a:r>
              <a:rPr lang="en-US" dirty="0"/>
              <a:t>Click to edit Master title style</a:t>
            </a:r>
          </a:p>
        </p:txBody>
      </p:sp>
      <p:sp>
        <p:nvSpPr>
          <p:cNvPr id="11" name="Content Placeholder 4">
            <a:extLst>
              <a:ext uri="{FF2B5EF4-FFF2-40B4-BE49-F238E27FC236}">
                <a16:creationId xmlns:a16="http://schemas.microsoft.com/office/drawing/2014/main" id="{5A0DCFB6-7788-416B-9946-CC917D72C647}"/>
              </a:ext>
            </a:extLst>
          </p:cNvPr>
          <p:cNvSpPr>
            <a:spLocks noGrp="1"/>
          </p:cNvSpPr>
          <p:nvPr>
            <p:ph sz="half" idx="1"/>
          </p:nvPr>
        </p:nvSpPr>
        <p:spPr>
          <a:xfrm>
            <a:off x="627185" y="1825625"/>
            <a:ext cx="5181600" cy="4610344"/>
          </a:xfrm>
          <a:prstGeom prst="rect">
            <a:avLst/>
          </a:prstGeom>
        </p:spPr>
        <p:txBody>
          <a:bodyPr/>
          <a:lstStyle/>
          <a:p>
            <a:pPr lvl="0"/>
            <a:r>
              <a:rPr lang="en-US" dirty="0"/>
              <a:t>Click to edit Master text styles</a:t>
            </a:r>
          </a:p>
        </p:txBody>
      </p:sp>
      <p:sp>
        <p:nvSpPr>
          <p:cNvPr id="13" name="Content Placeholder 5">
            <a:extLst>
              <a:ext uri="{FF2B5EF4-FFF2-40B4-BE49-F238E27FC236}">
                <a16:creationId xmlns:a16="http://schemas.microsoft.com/office/drawing/2014/main" id="{12F6ED06-18CA-4425-AB97-BF34FD410E17}"/>
              </a:ext>
            </a:extLst>
          </p:cNvPr>
          <p:cNvSpPr>
            <a:spLocks noGrp="1"/>
          </p:cNvSpPr>
          <p:nvPr>
            <p:ph sz="half" idx="2"/>
          </p:nvPr>
        </p:nvSpPr>
        <p:spPr>
          <a:xfrm>
            <a:off x="6359769" y="1825625"/>
            <a:ext cx="5181600" cy="4610344"/>
          </a:xfrm>
          <a:prstGeom prst="rect">
            <a:avLst/>
          </a:prstGeom>
        </p:spPr>
        <p:txBody>
          <a:bodyPr/>
          <a:lstStyle/>
          <a:p>
            <a:pPr lvl="0"/>
            <a:r>
              <a:rPr lang="en-US"/>
              <a:t>Click to edit Master text styles</a:t>
            </a:r>
          </a:p>
        </p:txBody>
      </p:sp>
      <p:pic>
        <p:nvPicPr>
          <p:cNvPr id="12" name="Picture 11">
            <a:extLst>
              <a:ext uri="{FF2B5EF4-FFF2-40B4-BE49-F238E27FC236}">
                <a16:creationId xmlns:a16="http://schemas.microsoft.com/office/drawing/2014/main" id="{68525EE8-3E67-4FEE-AD68-7D474D12684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414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34A-12AA-40E1-9B7A-9009907B1E2D}"/>
              </a:ext>
            </a:extLst>
          </p:cNvPr>
          <p:cNvSpPr>
            <a:spLocks noGrp="1"/>
          </p:cNvSpPr>
          <p:nvPr>
            <p:ph type="title"/>
          </p:nvPr>
        </p:nvSpPr>
        <p:spPr>
          <a:xfrm>
            <a:off x="839788" y="685800"/>
            <a:ext cx="3932237" cy="1724891"/>
          </a:xfrm>
          <a:prstGeom prst="rect">
            <a:avLst/>
          </a:prstGeom>
        </p:spPr>
        <p:txBody>
          <a:bodyPr anchor="t"/>
          <a:lstStyle>
            <a:lvl1pPr>
              <a:defRPr sz="3200" b="1">
                <a:solidFill>
                  <a:srgbClr val="27387E"/>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7F04512A-3321-4947-AC15-9859C3C25977}"/>
              </a:ext>
            </a:extLst>
          </p:cNvPr>
          <p:cNvSpPr>
            <a:spLocks noGrp="1"/>
          </p:cNvSpPr>
          <p:nvPr>
            <p:ph type="body" sz="half" idx="2"/>
          </p:nvPr>
        </p:nvSpPr>
        <p:spPr>
          <a:xfrm>
            <a:off x="839788" y="2420215"/>
            <a:ext cx="3932237" cy="3751985"/>
          </a:xfrm>
          <a:prstGeom prst="rect">
            <a:avLst/>
          </a:prstGeo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04C97D3D-59BC-455A-9C3B-9A44B1D8BE9F}"/>
              </a:ext>
            </a:extLst>
          </p:cNvPr>
          <p:cNvSpPr>
            <a:spLocks noGrp="1"/>
          </p:cNvSpPr>
          <p:nvPr>
            <p:ph idx="1"/>
          </p:nvPr>
        </p:nvSpPr>
        <p:spPr>
          <a:xfrm>
            <a:off x="5183188" y="685801"/>
            <a:ext cx="6172200" cy="5503984"/>
          </a:xfrm>
          <a:prstGeom prst="rect">
            <a:avLst/>
          </a:prstGeom>
        </p:spPr>
        <p:txBody>
          <a:bodyPr/>
          <a:lstStyle>
            <a:lvl1pPr>
              <a:defRPr sz="3200">
                <a:solidFill>
                  <a:srgbClr val="27387E"/>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BF13A48D-AABB-4E72-9976-041FAC6757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21900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B22-CCB0-4AB6-89CB-D27CF2EC6947}"/>
              </a:ext>
            </a:extLst>
          </p:cNvPr>
          <p:cNvSpPr>
            <a:spLocks noGrp="1"/>
          </p:cNvSpPr>
          <p:nvPr>
            <p:ph type="title"/>
          </p:nvPr>
        </p:nvSpPr>
        <p:spPr>
          <a:xfrm>
            <a:off x="615462" y="668215"/>
            <a:ext cx="4156563" cy="1299811"/>
          </a:xfrm>
          <a:prstGeom prst="rect">
            <a:avLst/>
          </a:prstGeom>
        </p:spPr>
        <p:txBody>
          <a:bodyPr anchor="b"/>
          <a:lstStyle>
            <a:lvl1pPr>
              <a:defRPr sz="3200" b="1">
                <a:solidFill>
                  <a:srgbClr val="27387E"/>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6BB4825-4F80-4F5E-B945-48B675269633}"/>
              </a:ext>
            </a:extLst>
          </p:cNvPr>
          <p:cNvSpPr>
            <a:spLocks noGrp="1"/>
          </p:cNvSpPr>
          <p:nvPr>
            <p:ph type="body" sz="half" idx="2"/>
          </p:nvPr>
        </p:nvSpPr>
        <p:spPr>
          <a:xfrm>
            <a:off x="615462" y="2064751"/>
            <a:ext cx="4156563" cy="3804238"/>
          </a:xfrm>
          <a:prstGeom prst="rect">
            <a:avLst/>
          </a:prstGeo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EB3473F4-60B1-4F2B-9806-C3C502ECE7FB}"/>
              </a:ext>
            </a:extLst>
          </p:cNvPr>
          <p:cNvSpPr>
            <a:spLocks noGrp="1"/>
          </p:cNvSpPr>
          <p:nvPr>
            <p:ph type="pic" idx="1"/>
          </p:nvPr>
        </p:nvSpPr>
        <p:spPr>
          <a:xfrm>
            <a:off x="5183188" y="668215"/>
            <a:ext cx="6393350" cy="51928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0" name="Picture 9">
            <a:extLst>
              <a:ext uri="{FF2B5EF4-FFF2-40B4-BE49-F238E27FC236}">
                <a16:creationId xmlns:a16="http://schemas.microsoft.com/office/drawing/2014/main" id="{2CBC3F8C-CD9D-4409-A897-8924A291DF1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65177"/>
          </a:xfrm>
          <a:prstGeom prst="rect">
            <a:avLst/>
          </a:prstGeom>
        </p:spPr>
      </p:pic>
    </p:spTree>
    <p:extLst>
      <p:ext uri="{BB962C8B-B14F-4D97-AF65-F5344CB8AC3E}">
        <p14:creationId xmlns:p14="http://schemas.microsoft.com/office/powerpoint/2010/main" val="24215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68142"/>
      </p:ext>
    </p:extLst>
  </p:cSld>
  <p:clrMap bg1="lt1" tx1="dk1" bg2="lt2" tx2="dk2" accent1="accent1" accent2="accent2" accent3="accent3" accent4="accent4" accent5="accent5" accent6="accent6" hlink="hlink" folHlink="folHlink"/>
  <p:sldLayoutIdLst>
    <p:sldLayoutId id="2147483684" r:id="rId1"/>
    <p:sldLayoutId id="2147483678" r:id="rId2"/>
    <p:sldLayoutId id="2147483679" r:id="rId3"/>
    <p:sldLayoutId id="2147483673" r:id="rId4"/>
    <p:sldLayoutId id="2147483674" r:id="rId5"/>
    <p:sldLayoutId id="2147483677" r:id="rId6"/>
    <p:sldLayoutId id="2147483683" r:id="rId7"/>
    <p:sldLayoutId id="2147483680" r:id="rId8"/>
    <p:sldLayoutId id="2147483681"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tceq.texas.gov/assets/public/permitting/air/memos/retrorevmemo.pdf"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www.epa.gov/sites/default/files/2015-07/documents/permmod.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mailto:Sandya.bhaskara@tceq.texas.gov" TargetMode="External"/><Relationship Id="rId7" Type="http://schemas.openxmlformats.org/officeDocument/2006/relationships/image" Target="../media/image12.jpe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hyperlink" Target="mailto:lyndon.poole@tceq.texas.gov" TargetMode="External"/><Relationship Id="rId5" Type="http://schemas.openxmlformats.org/officeDocument/2006/relationships/hyperlink" Target="mailto:Chris.loughran@tceq.texas.gov" TargetMode="External"/><Relationship Id="rId4" Type="http://schemas.openxmlformats.org/officeDocument/2006/relationships/hyperlink" Target="mailto:Richard.goertz@tceq.texas.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906F-DC8A-4937-8E3E-5AB31C62E758}"/>
              </a:ext>
            </a:extLst>
          </p:cNvPr>
          <p:cNvSpPr>
            <a:spLocks noGrp="1"/>
          </p:cNvSpPr>
          <p:nvPr>
            <p:ph type="title"/>
          </p:nvPr>
        </p:nvSpPr>
        <p:spPr>
          <a:xfrm>
            <a:off x="439947" y="3435927"/>
            <a:ext cx="11346115" cy="1867303"/>
          </a:xfrm>
        </p:spPr>
        <p:txBody>
          <a:bodyPr lIns="91440" tIns="45720" rIns="91440" bIns="45720" anchor="ctr" anchorCtr="0"/>
          <a:lstStyle/>
          <a:p>
            <a:r>
              <a:rPr lang="en-US" sz="4000" dirty="0">
                <a:cs typeface="Arial"/>
              </a:rPr>
              <a:t>Federal Applicability and Retrospective Review</a:t>
            </a:r>
            <a:endParaRPr lang="en-US" sz="4000" dirty="0"/>
          </a:p>
        </p:txBody>
      </p:sp>
      <p:sp>
        <p:nvSpPr>
          <p:cNvPr id="3" name="Content Placeholder 2">
            <a:extLst>
              <a:ext uri="{FF2B5EF4-FFF2-40B4-BE49-F238E27FC236}">
                <a16:creationId xmlns:a16="http://schemas.microsoft.com/office/drawing/2014/main" id="{B0EDB3F5-362C-41EC-A708-F81A661C3ADE}"/>
              </a:ext>
            </a:extLst>
          </p:cNvPr>
          <p:cNvSpPr>
            <a:spLocks noGrp="1"/>
          </p:cNvSpPr>
          <p:nvPr>
            <p:ph idx="1"/>
          </p:nvPr>
        </p:nvSpPr>
        <p:spPr>
          <a:xfrm>
            <a:off x="439947" y="4914496"/>
            <a:ext cx="11346115" cy="1867303"/>
          </a:xfrm>
        </p:spPr>
        <p:txBody>
          <a:bodyPr vert="horz" lIns="91440" tIns="45720" rIns="91440" bIns="45720" rtlCol="0" anchor="t">
            <a:noAutofit/>
          </a:bodyPr>
          <a:lstStyle/>
          <a:p>
            <a:pPr marL="0" indent="0">
              <a:buNone/>
            </a:pPr>
            <a:r>
              <a:rPr lang="en-US" sz="3600" dirty="0">
                <a:cs typeface="Arial" panose="020B0604020202020204"/>
              </a:rPr>
              <a:t>Lyndon Poole, P.E.</a:t>
            </a:r>
          </a:p>
          <a:p>
            <a:r>
              <a:rPr lang="en-US" sz="3600" dirty="0">
                <a:cs typeface="Arial" panose="020B0604020202020204"/>
              </a:rPr>
              <a:t>Air Permits Division</a:t>
            </a:r>
          </a:p>
          <a:p>
            <a:r>
              <a:rPr lang="en-US" sz="3600" dirty="0">
                <a:cs typeface="Arial" panose="020B0604020202020204"/>
              </a:rPr>
              <a:t>Advanced Air Permitting Seminar </a:t>
            </a:r>
          </a:p>
          <a:p>
            <a:pPr marL="0" indent="0">
              <a:buNone/>
            </a:pPr>
            <a:r>
              <a:rPr lang="en-US" sz="2800" dirty="0">
                <a:cs typeface="Arial" panose="020B0604020202020204"/>
              </a:rPr>
              <a:t>				</a:t>
            </a:r>
          </a:p>
        </p:txBody>
      </p:sp>
    </p:spTree>
    <p:extLst>
      <p:ext uri="{BB962C8B-B14F-4D97-AF65-F5344CB8AC3E}">
        <p14:creationId xmlns:p14="http://schemas.microsoft.com/office/powerpoint/2010/main" val="325214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46E9-D12D-47AD-8209-AF2F37C0A507}"/>
              </a:ext>
            </a:extLst>
          </p:cNvPr>
          <p:cNvSpPr>
            <a:spLocks noGrp="1"/>
          </p:cNvSpPr>
          <p:nvPr>
            <p:ph type="title"/>
          </p:nvPr>
        </p:nvSpPr>
        <p:spPr>
          <a:xfrm>
            <a:off x="680951" y="354352"/>
            <a:ext cx="10961077" cy="1325563"/>
          </a:xfrm>
        </p:spPr>
        <p:txBody>
          <a:bodyPr/>
          <a:lstStyle/>
          <a:p>
            <a:pPr algn="ctr"/>
            <a:r>
              <a:rPr lang="en-US" dirty="0"/>
              <a:t>Major Modification </a:t>
            </a:r>
            <a:br>
              <a:rPr lang="en-US" dirty="0"/>
            </a:br>
            <a:r>
              <a:rPr lang="en-US" dirty="0"/>
              <a:t>Two Step Applicability Test</a:t>
            </a:r>
          </a:p>
        </p:txBody>
      </p:sp>
      <p:sp>
        <p:nvSpPr>
          <p:cNvPr id="10" name="L-Shape 9" descr="Step 1">
            <a:extLst>
              <a:ext uri="{FF2B5EF4-FFF2-40B4-BE49-F238E27FC236}">
                <a16:creationId xmlns:a16="http://schemas.microsoft.com/office/drawing/2014/main" id="{908D2DB7-6B0F-4421-900D-0DBFAFBCDA19}"/>
              </a:ext>
            </a:extLst>
          </p:cNvPr>
          <p:cNvSpPr/>
          <p:nvPr/>
        </p:nvSpPr>
        <p:spPr>
          <a:xfrm rot="5400000">
            <a:off x="2663964" y="378160"/>
            <a:ext cx="797672" cy="4763697"/>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BAC9EA-070E-4A6D-8D1A-8E30DA028AAC}"/>
              </a:ext>
            </a:extLst>
          </p:cNvPr>
          <p:cNvSpPr txBox="1"/>
          <p:nvPr/>
        </p:nvSpPr>
        <p:spPr>
          <a:xfrm>
            <a:off x="2591295" y="2330317"/>
            <a:ext cx="1263487" cy="523220"/>
          </a:xfrm>
          <a:prstGeom prst="rect">
            <a:avLst/>
          </a:prstGeom>
          <a:noFill/>
        </p:spPr>
        <p:txBody>
          <a:bodyPr wrap="none" rtlCol="0">
            <a:spAutoFit/>
          </a:bodyPr>
          <a:lstStyle/>
          <a:p>
            <a:r>
              <a:rPr lang="en-US" sz="2800" b="1" dirty="0">
                <a:solidFill>
                  <a:schemeClr val="bg1"/>
                </a:solidFill>
              </a:rPr>
              <a:t>Step 1</a:t>
            </a:r>
          </a:p>
        </p:txBody>
      </p:sp>
      <p:sp>
        <p:nvSpPr>
          <p:cNvPr id="4" name="TextBox 3">
            <a:extLst>
              <a:ext uri="{FF2B5EF4-FFF2-40B4-BE49-F238E27FC236}">
                <a16:creationId xmlns:a16="http://schemas.microsoft.com/office/drawing/2014/main" id="{5D77A6A1-EA9B-4E5D-A45A-49BA1DF3CCFB}"/>
              </a:ext>
            </a:extLst>
          </p:cNvPr>
          <p:cNvSpPr txBox="1"/>
          <p:nvPr/>
        </p:nvSpPr>
        <p:spPr>
          <a:xfrm flipH="1">
            <a:off x="1085233" y="2821900"/>
            <a:ext cx="5228116" cy="2893100"/>
          </a:xfrm>
          <a:prstGeom prst="rect">
            <a:avLst/>
          </a:prstGeom>
          <a:solidFill>
            <a:schemeClr val="bg1"/>
          </a:solidFill>
        </p:spPr>
        <p:txBody>
          <a:bodyPr wrap="square" rtlCol="0">
            <a:spAutoFit/>
          </a:bodyPr>
          <a:lstStyle/>
          <a:p>
            <a:r>
              <a:rPr lang="en-US" sz="2600" dirty="0"/>
              <a:t>Significant Project Emissions </a:t>
            </a:r>
          </a:p>
          <a:p>
            <a:r>
              <a:rPr lang="en-US" sz="2600" dirty="0"/>
              <a:t>Increase (PEI)</a:t>
            </a:r>
          </a:p>
          <a:p>
            <a:r>
              <a:rPr lang="en-US" sz="2600" dirty="0">
                <a:solidFill>
                  <a:srgbClr val="0875C8"/>
                </a:solidFill>
              </a:rPr>
              <a:t>New / Existing units: </a:t>
            </a:r>
          </a:p>
          <a:p>
            <a:r>
              <a:rPr lang="en-US" sz="2600" dirty="0"/>
              <a:t>PEI = </a:t>
            </a:r>
            <a:r>
              <a:rPr lang="en-US" sz="2600" kern="1200" dirty="0"/>
              <a:t>PTE – BAE</a:t>
            </a:r>
          </a:p>
          <a:p>
            <a:r>
              <a:rPr lang="en-US" sz="2600" dirty="0">
                <a:solidFill>
                  <a:srgbClr val="0875C8"/>
                </a:solidFill>
              </a:rPr>
              <a:t>Existing units:</a:t>
            </a:r>
            <a:r>
              <a:rPr lang="en-US" sz="2600" kern="1200" dirty="0">
                <a:solidFill>
                  <a:srgbClr val="0875C8"/>
                </a:solidFill>
              </a:rPr>
              <a:t> </a:t>
            </a:r>
          </a:p>
          <a:p>
            <a:r>
              <a:rPr lang="en-US" sz="2600" dirty="0"/>
              <a:t>PEI = PAE – BAE</a:t>
            </a:r>
            <a:endParaRPr lang="en-US" sz="2600" kern="1200" dirty="0"/>
          </a:p>
          <a:p>
            <a:r>
              <a:rPr lang="en-US" sz="2600" dirty="0"/>
              <a:t>PEI = PAE – BAE – CHA</a:t>
            </a:r>
            <a:endParaRPr lang="en-US" sz="2600" kern="1200" dirty="0"/>
          </a:p>
        </p:txBody>
      </p:sp>
      <p:sp>
        <p:nvSpPr>
          <p:cNvPr id="17" name="Right Triangle 16">
            <a:extLst>
              <a:ext uri="{FF2B5EF4-FFF2-40B4-BE49-F238E27FC236}">
                <a16:creationId xmlns:a16="http://schemas.microsoft.com/office/drawing/2014/main" id="{9FB29D2E-B503-447E-9737-26B831D40E99}"/>
              </a:ext>
              <a:ext uri="{C183D7F6-B498-43B3-948B-1728B52AA6E4}">
                <adec:decorative xmlns:adec="http://schemas.microsoft.com/office/drawing/2017/decorative" val="1"/>
              </a:ext>
            </a:extLst>
          </p:cNvPr>
          <p:cNvSpPr/>
          <p:nvPr/>
        </p:nvSpPr>
        <p:spPr>
          <a:xfrm rot="10800000">
            <a:off x="5904206" y="2286776"/>
            <a:ext cx="571500" cy="473233"/>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descr="Step 2">
            <a:extLst>
              <a:ext uri="{FF2B5EF4-FFF2-40B4-BE49-F238E27FC236}">
                <a16:creationId xmlns:a16="http://schemas.microsoft.com/office/drawing/2014/main" id="{A9F89E21-3C2D-40D3-8FCD-2FA8C2FB8268}"/>
              </a:ext>
            </a:extLst>
          </p:cNvPr>
          <p:cNvSpPr/>
          <p:nvPr/>
        </p:nvSpPr>
        <p:spPr>
          <a:xfrm rot="5400000">
            <a:off x="8800965" y="-216239"/>
            <a:ext cx="844384" cy="4575783"/>
          </a:xfrm>
          <a:prstGeom prst="corne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BF9782D-9C56-4C25-A749-E4B70095CCB0}"/>
              </a:ext>
            </a:extLst>
          </p:cNvPr>
          <p:cNvSpPr txBox="1"/>
          <p:nvPr/>
        </p:nvSpPr>
        <p:spPr>
          <a:xfrm>
            <a:off x="8558079" y="1650487"/>
            <a:ext cx="1263487" cy="523220"/>
          </a:xfrm>
          <a:prstGeom prst="rect">
            <a:avLst/>
          </a:prstGeom>
          <a:noFill/>
        </p:spPr>
        <p:txBody>
          <a:bodyPr wrap="none" rtlCol="0">
            <a:spAutoFit/>
          </a:bodyPr>
          <a:lstStyle/>
          <a:p>
            <a:r>
              <a:rPr lang="en-US" sz="2800" b="1" dirty="0">
                <a:solidFill>
                  <a:schemeClr val="bg1"/>
                </a:solidFill>
              </a:rPr>
              <a:t>Step 2</a:t>
            </a:r>
          </a:p>
        </p:txBody>
      </p:sp>
      <p:grpSp>
        <p:nvGrpSpPr>
          <p:cNvPr id="14" name="Group 13" descr="Step 2">
            <a:extLst>
              <a:ext uri="{FF2B5EF4-FFF2-40B4-BE49-F238E27FC236}">
                <a16:creationId xmlns:a16="http://schemas.microsoft.com/office/drawing/2014/main" id="{DA88F49E-8216-49F4-8719-9305F2B8D4FD}"/>
              </a:ext>
            </a:extLst>
          </p:cNvPr>
          <p:cNvGrpSpPr/>
          <p:nvPr/>
        </p:nvGrpSpPr>
        <p:grpSpPr>
          <a:xfrm>
            <a:off x="7344406" y="2087371"/>
            <a:ext cx="4297622" cy="1549142"/>
            <a:chOff x="6987477" y="43493"/>
            <a:chExt cx="4297622" cy="2840205"/>
          </a:xfrm>
        </p:grpSpPr>
        <p:sp>
          <p:nvSpPr>
            <p:cNvPr id="15" name="Rectangle 14">
              <a:extLst>
                <a:ext uri="{FF2B5EF4-FFF2-40B4-BE49-F238E27FC236}">
                  <a16:creationId xmlns:a16="http://schemas.microsoft.com/office/drawing/2014/main" id="{40A97406-F94D-4AEB-AEB1-3EEE72D00DBE}"/>
                </a:ext>
              </a:extLst>
            </p:cNvPr>
            <p:cNvSpPr/>
            <p:nvPr/>
          </p:nvSpPr>
          <p:spPr>
            <a:xfrm>
              <a:off x="6987477" y="275694"/>
              <a:ext cx="3657299" cy="26080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231962EA-D533-4B25-8133-997998792E3B}"/>
                </a:ext>
              </a:extLst>
            </p:cNvPr>
            <p:cNvSpPr txBox="1"/>
            <p:nvPr/>
          </p:nvSpPr>
          <p:spPr>
            <a:xfrm>
              <a:off x="6998064" y="43493"/>
              <a:ext cx="4287035" cy="26080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600" dirty="0">
                  <a:solidFill>
                    <a:schemeClr val="tx1"/>
                  </a:solidFill>
                </a:rPr>
                <a:t>Significant </a:t>
              </a:r>
              <a:r>
                <a:rPr lang="en-US" sz="2600" kern="1200" dirty="0"/>
                <a:t>Net Emissions Increase (NEI) in contemporaneous netting window </a:t>
              </a:r>
            </a:p>
          </p:txBody>
        </p:sp>
      </p:grpSp>
      <p:sp>
        <p:nvSpPr>
          <p:cNvPr id="18" name="TextBox 17">
            <a:extLst>
              <a:ext uri="{FF2B5EF4-FFF2-40B4-BE49-F238E27FC236}">
                <a16:creationId xmlns:a16="http://schemas.microsoft.com/office/drawing/2014/main" id="{0DB879C6-12D0-4223-A5F6-E51B0D51165B}"/>
              </a:ext>
            </a:extLst>
          </p:cNvPr>
          <p:cNvSpPr txBox="1"/>
          <p:nvPr/>
        </p:nvSpPr>
        <p:spPr>
          <a:xfrm>
            <a:off x="228600" y="5867400"/>
            <a:ext cx="11734800" cy="707886"/>
          </a:xfrm>
          <a:prstGeom prst="rect">
            <a:avLst/>
          </a:prstGeom>
          <a:noFill/>
        </p:spPr>
        <p:txBody>
          <a:bodyPr wrap="square">
            <a:spAutoFit/>
          </a:bodyPr>
          <a:lstStyle/>
          <a:p>
            <a:pPr marL="91440" lvl="1" indent="0">
              <a:buNone/>
            </a:pPr>
            <a:r>
              <a:rPr lang="en-US" sz="2000" dirty="0"/>
              <a:t>PEI = Project Emissions Increase; PTE = Potential To Emit; BAE = Baseline Actual Emissions; PAE = Projected Actual Emissions only for current project; CHA = Could Have Accommodated Emissions.</a:t>
            </a:r>
          </a:p>
        </p:txBody>
      </p:sp>
    </p:spTree>
    <p:extLst>
      <p:ext uri="{BB962C8B-B14F-4D97-AF65-F5344CB8AC3E}">
        <p14:creationId xmlns:p14="http://schemas.microsoft.com/office/powerpoint/2010/main" val="284700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animBg="1"/>
      <p:bldP spid="17" grpId="0" animBg="1"/>
      <p:bldP spid="12" grpId="0" animBg="1"/>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B05C-4012-4309-814E-2A804E309FE1}"/>
              </a:ext>
            </a:extLst>
          </p:cNvPr>
          <p:cNvSpPr>
            <a:spLocks noGrp="1"/>
          </p:cNvSpPr>
          <p:nvPr>
            <p:ph type="title"/>
          </p:nvPr>
        </p:nvSpPr>
        <p:spPr>
          <a:xfrm>
            <a:off x="622241" y="552662"/>
            <a:ext cx="10961077" cy="1325563"/>
          </a:xfrm>
        </p:spPr>
        <p:txBody>
          <a:bodyPr/>
          <a:lstStyle/>
          <a:p>
            <a:pPr algn="ctr"/>
            <a:r>
              <a:rPr lang="en-US" dirty="0"/>
              <a:t>Step 1: PEI</a:t>
            </a:r>
          </a:p>
        </p:txBody>
      </p:sp>
      <p:sp>
        <p:nvSpPr>
          <p:cNvPr id="5" name="Freeform: Shape 4">
            <a:extLst>
              <a:ext uri="{FF2B5EF4-FFF2-40B4-BE49-F238E27FC236}">
                <a16:creationId xmlns:a16="http://schemas.microsoft.com/office/drawing/2014/main" id="{DF92266A-57B8-4ADC-BC12-E0685EA5D33A}"/>
              </a:ext>
            </a:extLst>
          </p:cNvPr>
          <p:cNvSpPr/>
          <p:nvPr/>
        </p:nvSpPr>
        <p:spPr>
          <a:xfrm>
            <a:off x="609653" y="1752600"/>
            <a:ext cx="5121948" cy="748800"/>
          </a:xfrm>
          <a:custGeom>
            <a:avLst/>
            <a:gdLst>
              <a:gd name="connsiteX0" fmla="*/ 0 w 5121948"/>
              <a:gd name="connsiteY0" fmla="*/ 0 h 748800"/>
              <a:gd name="connsiteX1" fmla="*/ 5121948 w 5121948"/>
              <a:gd name="connsiteY1" fmla="*/ 0 h 748800"/>
              <a:gd name="connsiteX2" fmla="*/ 5121948 w 5121948"/>
              <a:gd name="connsiteY2" fmla="*/ 748800 h 748800"/>
              <a:gd name="connsiteX3" fmla="*/ 0 w 5121948"/>
              <a:gd name="connsiteY3" fmla="*/ 748800 h 748800"/>
              <a:gd name="connsiteX4" fmla="*/ 0 w 5121948"/>
              <a:gd name="connsiteY4" fmla="*/ 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748800">
                <a:moveTo>
                  <a:pt x="0" y="0"/>
                </a:moveTo>
                <a:lnTo>
                  <a:pt x="5121948" y="0"/>
                </a:lnTo>
                <a:lnTo>
                  <a:pt x="5121948" y="748800"/>
                </a:lnTo>
                <a:lnTo>
                  <a:pt x="0" y="748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New Facility </a:t>
            </a:r>
          </a:p>
        </p:txBody>
      </p:sp>
      <p:sp>
        <p:nvSpPr>
          <p:cNvPr id="8" name="Freeform: Shape 7">
            <a:extLst>
              <a:ext uri="{FF2B5EF4-FFF2-40B4-BE49-F238E27FC236}">
                <a16:creationId xmlns:a16="http://schemas.microsoft.com/office/drawing/2014/main" id="{01D22F2A-058D-4255-90B3-3DF12192248B}"/>
              </a:ext>
            </a:extLst>
          </p:cNvPr>
          <p:cNvSpPr/>
          <p:nvPr/>
        </p:nvSpPr>
        <p:spPr>
          <a:xfrm>
            <a:off x="609653" y="2514053"/>
            <a:ext cx="5121948" cy="2613968"/>
          </a:xfrm>
          <a:custGeom>
            <a:avLst/>
            <a:gdLst>
              <a:gd name="connsiteX0" fmla="*/ 0 w 5121948"/>
              <a:gd name="connsiteY0" fmla="*/ 0 h 1391715"/>
              <a:gd name="connsiteX1" fmla="*/ 5121948 w 5121948"/>
              <a:gd name="connsiteY1" fmla="*/ 0 h 1391715"/>
              <a:gd name="connsiteX2" fmla="*/ 5121948 w 5121948"/>
              <a:gd name="connsiteY2" fmla="*/ 1391715 h 1391715"/>
              <a:gd name="connsiteX3" fmla="*/ 0 w 5121948"/>
              <a:gd name="connsiteY3" fmla="*/ 1391715 h 1391715"/>
              <a:gd name="connsiteX4" fmla="*/ 0 w 5121948"/>
              <a:gd name="connsiteY4" fmla="*/ 0 h 139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1391715">
                <a:moveTo>
                  <a:pt x="0" y="0"/>
                </a:moveTo>
                <a:lnTo>
                  <a:pt x="5121948" y="0"/>
                </a:lnTo>
                <a:lnTo>
                  <a:pt x="5121948" y="1391715"/>
                </a:lnTo>
                <a:lnTo>
                  <a:pt x="0" y="139171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2900" lvl="1" indent="-342900" algn="l" defTabSz="1066800">
              <a:lnSpc>
                <a:spcPct val="90000"/>
              </a:lnSpc>
              <a:spcBef>
                <a:spcPct val="0"/>
              </a:spcBef>
              <a:spcAft>
                <a:spcPct val="15000"/>
              </a:spcAft>
              <a:buFont typeface="Arial" panose="020B0604020202020204" pitchFamily="34" charset="0"/>
              <a:buChar char="•"/>
            </a:pPr>
            <a:r>
              <a:rPr lang="en-US" sz="2400" kern="1200" dirty="0">
                <a:solidFill>
                  <a:schemeClr val="tx1"/>
                </a:solidFill>
              </a:rPr>
              <a:t>PEI = PTE</a:t>
            </a:r>
            <a:endParaRPr lang="en-US" sz="2400" kern="1200" dirty="0"/>
          </a:p>
          <a:p>
            <a:pPr marL="228600" lvl="1" indent="-228600" defTabSz="1066800">
              <a:lnSpc>
                <a:spcPct val="90000"/>
              </a:lnSpc>
              <a:spcBef>
                <a:spcPct val="0"/>
              </a:spcBef>
              <a:spcAft>
                <a:spcPct val="15000"/>
              </a:spcAft>
            </a:pPr>
            <a:r>
              <a:rPr lang="en-US" sz="2400" dirty="0">
                <a:solidFill>
                  <a:schemeClr val="tx1"/>
                </a:solidFill>
              </a:rPr>
              <a:t>    For units that have not begun</a:t>
            </a:r>
          </a:p>
          <a:p>
            <a:pPr marL="228600" lvl="1" indent="-228600" defTabSz="1066800">
              <a:lnSpc>
                <a:spcPct val="90000"/>
              </a:lnSpc>
              <a:spcBef>
                <a:spcPct val="0"/>
              </a:spcBef>
              <a:spcAft>
                <a:spcPct val="15000"/>
              </a:spcAft>
            </a:pPr>
            <a:r>
              <a:rPr lang="en-US" sz="2400" dirty="0">
                <a:solidFill>
                  <a:schemeClr val="tx1"/>
                </a:solidFill>
              </a:rPr>
              <a:t>    operation </a:t>
            </a:r>
            <a:r>
              <a:rPr lang="en-US" sz="2400" kern="1200" dirty="0">
                <a:solidFill>
                  <a:schemeClr val="tx1"/>
                </a:solidFill>
              </a:rPr>
              <a:t>the BAE = 0</a:t>
            </a:r>
          </a:p>
          <a:p>
            <a:pPr marL="342900" lvl="1" indent="-342900" defTabSz="1066800">
              <a:lnSpc>
                <a:spcPct val="90000"/>
              </a:lnSpc>
              <a:spcBef>
                <a:spcPct val="0"/>
              </a:spcBef>
              <a:spcAft>
                <a:spcPct val="15000"/>
              </a:spcAft>
              <a:buFont typeface="Arial" panose="020B0604020202020204" pitchFamily="34" charset="0"/>
              <a:buChar char="•"/>
            </a:pPr>
            <a:r>
              <a:rPr lang="en-US" sz="2400" dirty="0">
                <a:solidFill>
                  <a:schemeClr val="tx1"/>
                </a:solidFill>
              </a:rPr>
              <a:t>PEI = (Proposed – Current) PTE</a:t>
            </a:r>
          </a:p>
          <a:p>
            <a:pPr marL="0" lvl="1" defTabSz="1066800">
              <a:lnSpc>
                <a:spcPct val="90000"/>
              </a:lnSpc>
              <a:spcBef>
                <a:spcPct val="0"/>
              </a:spcBef>
              <a:spcAft>
                <a:spcPct val="15000"/>
              </a:spcAft>
            </a:pPr>
            <a:r>
              <a:rPr lang="en-US" sz="2400" dirty="0">
                <a:solidFill>
                  <a:schemeClr val="tx1"/>
                </a:solidFill>
              </a:rPr>
              <a:t>    For units in operation &lt; 2 years</a:t>
            </a:r>
          </a:p>
          <a:p>
            <a:pPr marL="0" lvl="1" defTabSz="1066800">
              <a:lnSpc>
                <a:spcPct val="90000"/>
              </a:lnSpc>
              <a:spcBef>
                <a:spcPct val="0"/>
              </a:spcBef>
              <a:spcAft>
                <a:spcPct val="15000"/>
              </a:spcAft>
            </a:pPr>
            <a:r>
              <a:rPr lang="en-US" sz="2400" dirty="0">
                <a:solidFill>
                  <a:schemeClr val="tx1"/>
                </a:solidFill>
              </a:rPr>
              <a:t>    BAE = Current PTE</a:t>
            </a:r>
          </a:p>
        </p:txBody>
      </p:sp>
      <p:sp>
        <p:nvSpPr>
          <p:cNvPr id="9" name="Freeform: Shape 8">
            <a:extLst>
              <a:ext uri="{FF2B5EF4-FFF2-40B4-BE49-F238E27FC236}">
                <a16:creationId xmlns:a16="http://schemas.microsoft.com/office/drawing/2014/main" id="{C195D1DC-BAB7-4326-9206-04F4BE7DFB85}"/>
              </a:ext>
            </a:extLst>
          </p:cNvPr>
          <p:cNvSpPr/>
          <p:nvPr/>
        </p:nvSpPr>
        <p:spPr>
          <a:xfrm>
            <a:off x="6448674" y="1765253"/>
            <a:ext cx="5121948" cy="748800"/>
          </a:xfrm>
          <a:custGeom>
            <a:avLst/>
            <a:gdLst>
              <a:gd name="connsiteX0" fmla="*/ 0 w 5121948"/>
              <a:gd name="connsiteY0" fmla="*/ 0 h 748800"/>
              <a:gd name="connsiteX1" fmla="*/ 5121948 w 5121948"/>
              <a:gd name="connsiteY1" fmla="*/ 0 h 748800"/>
              <a:gd name="connsiteX2" fmla="*/ 5121948 w 5121948"/>
              <a:gd name="connsiteY2" fmla="*/ 748800 h 748800"/>
              <a:gd name="connsiteX3" fmla="*/ 0 w 5121948"/>
              <a:gd name="connsiteY3" fmla="*/ 748800 h 748800"/>
              <a:gd name="connsiteX4" fmla="*/ 0 w 5121948"/>
              <a:gd name="connsiteY4" fmla="*/ 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748800">
                <a:moveTo>
                  <a:pt x="0" y="0"/>
                </a:moveTo>
                <a:lnTo>
                  <a:pt x="5121948" y="0"/>
                </a:lnTo>
                <a:lnTo>
                  <a:pt x="5121948" y="748800"/>
                </a:lnTo>
                <a:lnTo>
                  <a:pt x="0" y="748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Existing Facility </a:t>
            </a:r>
          </a:p>
        </p:txBody>
      </p:sp>
      <p:sp>
        <p:nvSpPr>
          <p:cNvPr id="10" name="Freeform: Shape 9">
            <a:extLst>
              <a:ext uri="{FF2B5EF4-FFF2-40B4-BE49-F238E27FC236}">
                <a16:creationId xmlns:a16="http://schemas.microsoft.com/office/drawing/2014/main" id="{C6DC3E97-21B7-481D-A17D-DA3F5DF8A47F}"/>
              </a:ext>
            </a:extLst>
          </p:cNvPr>
          <p:cNvSpPr/>
          <p:nvPr/>
        </p:nvSpPr>
        <p:spPr>
          <a:xfrm>
            <a:off x="6448674" y="2514053"/>
            <a:ext cx="5121948" cy="2613968"/>
          </a:xfrm>
          <a:custGeom>
            <a:avLst/>
            <a:gdLst>
              <a:gd name="connsiteX0" fmla="*/ 0 w 5121948"/>
              <a:gd name="connsiteY0" fmla="*/ 0 h 1391715"/>
              <a:gd name="connsiteX1" fmla="*/ 5121948 w 5121948"/>
              <a:gd name="connsiteY1" fmla="*/ 0 h 1391715"/>
              <a:gd name="connsiteX2" fmla="*/ 5121948 w 5121948"/>
              <a:gd name="connsiteY2" fmla="*/ 1391715 h 1391715"/>
              <a:gd name="connsiteX3" fmla="*/ 0 w 5121948"/>
              <a:gd name="connsiteY3" fmla="*/ 1391715 h 1391715"/>
              <a:gd name="connsiteX4" fmla="*/ 0 w 5121948"/>
              <a:gd name="connsiteY4" fmla="*/ 0 h 139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948" h="1391715">
                <a:moveTo>
                  <a:pt x="0" y="0"/>
                </a:moveTo>
                <a:lnTo>
                  <a:pt x="5121948" y="0"/>
                </a:lnTo>
                <a:lnTo>
                  <a:pt x="5121948" y="1391715"/>
                </a:lnTo>
                <a:lnTo>
                  <a:pt x="0" y="139171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PEI = PTE – BAE</a:t>
            </a:r>
          </a:p>
          <a:p>
            <a:pPr marL="228600" lvl="1" indent="-228600" algn="l" defTabSz="1066800">
              <a:lnSpc>
                <a:spcPct val="90000"/>
              </a:lnSpc>
              <a:spcBef>
                <a:spcPct val="0"/>
              </a:spcBef>
              <a:spcAft>
                <a:spcPct val="15000"/>
              </a:spcAft>
              <a:buChar char="•"/>
            </a:pPr>
            <a:r>
              <a:rPr lang="en-US" sz="2400" kern="1200" dirty="0"/>
              <a:t>PEI = PAE – BAE</a:t>
            </a:r>
          </a:p>
          <a:p>
            <a:pPr marL="228600" lvl="1" indent="-228600" algn="l" defTabSz="1066800">
              <a:lnSpc>
                <a:spcPct val="90000"/>
              </a:lnSpc>
              <a:spcBef>
                <a:spcPct val="0"/>
              </a:spcBef>
              <a:spcAft>
                <a:spcPct val="15000"/>
              </a:spcAft>
              <a:buChar char="•"/>
            </a:pPr>
            <a:r>
              <a:rPr lang="en-US" sz="2400" kern="1200" dirty="0"/>
              <a:t>PEI = PAE – BAE – CHA </a:t>
            </a:r>
          </a:p>
        </p:txBody>
      </p:sp>
      <p:sp>
        <p:nvSpPr>
          <p:cNvPr id="7" name="TextBox 6">
            <a:extLst>
              <a:ext uri="{FF2B5EF4-FFF2-40B4-BE49-F238E27FC236}">
                <a16:creationId xmlns:a16="http://schemas.microsoft.com/office/drawing/2014/main" id="{C88C50D4-2043-40AB-B50E-FF0B3B2CB25D}"/>
              </a:ext>
            </a:extLst>
          </p:cNvPr>
          <p:cNvSpPr txBox="1"/>
          <p:nvPr/>
        </p:nvSpPr>
        <p:spPr>
          <a:xfrm>
            <a:off x="139178" y="5486400"/>
            <a:ext cx="11444140" cy="1015663"/>
          </a:xfrm>
          <a:prstGeom prst="rect">
            <a:avLst/>
          </a:prstGeom>
          <a:noFill/>
        </p:spPr>
        <p:txBody>
          <a:bodyPr wrap="square">
            <a:spAutoFit/>
          </a:bodyPr>
          <a:lstStyle/>
          <a:p>
            <a:pPr marL="457200" lvl="1" indent="0">
              <a:buNone/>
            </a:pPr>
            <a:r>
              <a:rPr lang="en-US" sz="2000" dirty="0"/>
              <a:t>PEI = Project Emissions Increase; PTE = Potential To Emit; BAE = Baseline Actual Emissions; </a:t>
            </a:r>
          </a:p>
          <a:p>
            <a:pPr marL="457200" lvl="1" indent="0">
              <a:buNone/>
            </a:pPr>
            <a:r>
              <a:rPr lang="en-US" sz="2000" dirty="0"/>
              <a:t>PAE = Projected Actual Emissions only for current project; CHA = Could Have Accommodated Emissions.</a:t>
            </a:r>
          </a:p>
        </p:txBody>
      </p:sp>
    </p:spTree>
    <p:extLst>
      <p:ext uri="{BB962C8B-B14F-4D97-AF65-F5344CB8AC3E}">
        <p14:creationId xmlns:p14="http://schemas.microsoft.com/office/powerpoint/2010/main" val="35864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1BE-188B-4E31-804C-0C364D1712CE}"/>
              </a:ext>
            </a:extLst>
          </p:cNvPr>
          <p:cNvSpPr>
            <a:spLocks noGrp="1"/>
          </p:cNvSpPr>
          <p:nvPr>
            <p:ph type="title"/>
          </p:nvPr>
        </p:nvSpPr>
        <p:spPr>
          <a:xfrm>
            <a:off x="615461" y="481770"/>
            <a:ext cx="10961077" cy="1325563"/>
          </a:xfrm>
        </p:spPr>
        <p:txBody>
          <a:bodyPr/>
          <a:lstStyle/>
          <a:p>
            <a:pPr algn="ctr"/>
            <a:r>
              <a:rPr lang="en-US" dirty="0"/>
              <a:t>Step 1 - PEI</a:t>
            </a:r>
          </a:p>
        </p:txBody>
      </p:sp>
      <p:sp>
        <p:nvSpPr>
          <p:cNvPr id="9" name="Content Placeholder 2">
            <a:extLst>
              <a:ext uri="{FF2B5EF4-FFF2-40B4-BE49-F238E27FC236}">
                <a16:creationId xmlns:a16="http://schemas.microsoft.com/office/drawing/2014/main" id="{837EDFE0-F9F0-4A9A-AE0C-836B0AE0F54A}"/>
              </a:ext>
            </a:extLst>
          </p:cNvPr>
          <p:cNvSpPr>
            <a:spLocks noGrp="1"/>
          </p:cNvSpPr>
          <p:nvPr>
            <p:ph idx="1"/>
          </p:nvPr>
        </p:nvSpPr>
        <p:spPr>
          <a:xfrm>
            <a:off x="457200" y="1905000"/>
            <a:ext cx="10961077" cy="3810000"/>
          </a:xfrm>
        </p:spPr>
        <p:txBody>
          <a:bodyPr/>
          <a:lstStyle/>
          <a:p>
            <a:pPr>
              <a:spcBef>
                <a:spcPts val="2400"/>
              </a:spcBef>
            </a:pPr>
            <a:r>
              <a:rPr lang="en-US" dirty="0"/>
              <a:t>Includes emissions from all new, modified, and affected facilities associated with the project.</a:t>
            </a:r>
          </a:p>
          <a:p>
            <a:pPr>
              <a:spcBef>
                <a:spcPts val="2400"/>
              </a:spcBef>
            </a:pPr>
            <a:r>
              <a:rPr lang="en-US" kern="0" dirty="0">
                <a:solidFill>
                  <a:schemeClr val="tx1"/>
                </a:solidFill>
              </a:rPr>
              <a:t>Table 2F: Represent PEI for each pollutant. </a:t>
            </a:r>
            <a:endParaRPr lang="en-US" dirty="0"/>
          </a:p>
          <a:p>
            <a:pPr>
              <a:spcBef>
                <a:spcPts val="2400"/>
              </a:spcBef>
            </a:pPr>
            <a:r>
              <a:rPr lang="en-US" dirty="0"/>
              <a:t>Table 1F: Summarize results.</a:t>
            </a:r>
          </a:p>
          <a:p>
            <a:pPr>
              <a:spcBef>
                <a:spcPts val="2400"/>
              </a:spcBef>
            </a:pPr>
            <a:r>
              <a:rPr lang="en-US" b="1" kern="0" dirty="0">
                <a:solidFill>
                  <a:schemeClr val="accent1">
                    <a:lumMod val="75000"/>
                  </a:schemeClr>
                </a:solidFill>
              </a:rPr>
              <a:t>Update: </a:t>
            </a:r>
            <a:r>
              <a:rPr lang="en-US" dirty="0"/>
              <a:t>Include both increases </a:t>
            </a:r>
            <a:r>
              <a:rPr lang="en-US" u="sng" dirty="0"/>
              <a:t>and</a:t>
            </a:r>
            <a:r>
              <a:rPr lang="en-US" dirty="0"/>
              <a:t> decreases in emissions.</a:t>
            </a:r>
          </a:p>
          <a:p>
            <a:pPr>
              <a:spcBef>
                <a:spcPts val="2400"/>
              </a:spcBef>
            </a:pPr>
            <a:endParaRPr lang="en-US" sz="2400" dirty="0"/>
          </a:p>
          <a:p>
            <a:endParaRPr lang="en-US" sz="2400" dirty="0"/>
          </a:p>
        </p:txBody>
      </p:sp>
    </p:spTree>
    <p:extLst>
      <p:ext uri="{BB962C8B-B14F-4D97-AF65-F5344CB8AC3E}">
        <p14:creationId xmlns:p14="http://schemas.microsoft.com/office/powerpoint/2010/main" val="53749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AD4B-C4DB-4027-B165-7CBB677DE874}"/>
              </a:ext>
            </a:extLst>
          </p:cNvPr>
          <p:cNvSpPr>
            <a:spLocks noGrp="1"/>
          </p:cNvSpPr>
          <p:nvPr>
            <p:ph type="title"/>
          </p:nvPr>
        </p:nvSpPr>
        <p:spPr>
          <a:xfrm>
            <a:off x="609599" y="355022"/>
            <a:ext cx="10961077" cy="1325563"/>
          </a:xfrm>
        </p:spPr>
        <p:txBody>
          <a:bodyPr/>
          <a:lstStyle/>
          <a:p>
            <a:pPr algn="ctr"/>
            <a:r>
              <a:rPr lang="en-US" dirty="0"/>
              <a:t>Step 1 </a:t>
            </a:r>
            <a:br>
              <a:rPr lang="en-US" dirty="0"/>
            </a:br>
            <a:r>
              <a:rPr lang="en-US" dirty="0"/>
              <a:t>Project Emissions Accounting (PEA)</a:t>
            </a:r>
          </a:p>
        </p:txBody>
      </p:sp>
      <p:sp>
        <p:nvSpPr>
          <p:cNvPr id="3" name="Content Placeholder 2">
            <a:extLst>
              <a:ext uri="{FF2B5EF4-FFF2-40B4-BE49-F238E27FC236}">
                <a16:creationId xmlns:a16="http://schemas.microsoft.com/office/drawing/2014/main" id="{EA03F711-33E5-4A67-A2E2-DEAA415DD81E}"/>
              </a:ext>
            </a:extLst>
          </p:cNvPr>
          <p:cNvSpPr>
            <a:spLocks noGrp="1"/>
          </p:cNvSpPr>
          <p:nvPr>
            <p:ph idx="1"/>
          </p:nvPr>
        </p:nvSpPr>
        <p:spPr>
          <a:xfrm>
            <a:off x="761998" y="1905000"/>
            <a:ext cx="10961077" cy="751346"/>
          </a:xfrm>
        </p:spPr>
        <p:txBody>
          <a:bodyPr/>
          <a:lstStyle/>
          <a:p>
            <a:r>
              <a:rPr lang="en-US" sz="2600" dirty="0"/>
              <a:t>Historically, emission increases only can be considered in the Step 1 of estimating project related emission increases.</a:t>
            </a:r>
          </a:p>
        </p:txBody>
      </p:sp>
      <p:sp>
        <p:nvSpPr>
          <p:cNvPr id="4" name="Content Placeholder 2">
            <a:extLst>
              <a:ext uri="{FF2B5EF4-FFF2-40B4-BE49-F238E27FC236}">
                <a16:creationId xmlns:a16="http://schemas.microsoft.com/office/drawing/2014/main" id="{54A3CA5D-C0A6-4AB9-AF0B-3F79A261F5EC}"/>
              </a:ext>
            </a:extLst>
          </p:cNvPr>
          <p:cNvSpPr txBox="1">
            <a:spLocks/>
          </p:cNvSpPr>
          <p:nvPr/>
        </p:nvSpPr>
        <p:spPr>
          <a:xfrm>
            <a:off x="761998" y="2825270"/>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Project Emissions Accounting (PEA) previously termed as “project netting”.</a:t>
            </a:r>
          </a:p>
        </p:txBody>
      </p:sp>
      <p:sp>
        <p:nvSpPr>
          <p:cNvPr id="5" name="Content Placeholder 2">
            <a:extLst>
              <a:ext uri="{FF2B5EF4-FFF2-40B4-BE49-F238E27FC236}">
                <a16:creationId xmlns:a16="http://schemas.microsoft.com/office/drawing/2014/main" id="{D9BED46B-6F27-4BA1-9D2E-EAFA12A1A88B}"/>
              </a:ext>
            </a:extLst>
          </p:cNvPr>
          <p:cNvSpPr txBox="1">
            <a:spLocks/>
          </p:cNvSpPr>
          <p:nvPr/>
        </p:nvSpPr>
        <p:spPr>
          <a:xfrm>
            <a:off x="761998" y="3745540"/>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Adopted by EPA in the FR Notice and effective on December 24, 2020.</a:t>
            </a:r>
          </a:p>
        </p:txBody>
      </p:sp>
      <p:sp>
        <p:nvSpPr>
          <p:cNvPr id="6" name="Content Placeholder 2">
            <a:extLst>
              <a:ext uri="{FF2B5EF4-FFF2-40B4-BE49-F238E27FC236}">
                <a16:creationId xmlns:a16="http://schemas.microsoft.com/office/drawing/2014/main" id="{99CD9FE1-B0E3-4952-A093-16077F8D3432}"/>
              </a:ext>
            </a:extLst>
          </p:cNvPr>
          <p:cNvSpPr txBox="1">
            <a:spLocks/>
          </p:cNvSpPr>
          <p:nvPr/>
        </p:nvSpPr>
        <p:spPr>
          <a:xfrm>
            <a:off x="761998" y="4412583"/>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Adopted by TCEQ in 30 TAC §116.12 (32) (D) and effective on July 1, 2021. </a:t>
            </a:r>
          </a:p>
        </p:txBody>
      </p:sp>
      <p:sp>
        <p:nvSpPr>
          <p:cNvPr id="7" name="Content Placeholder 2">
            <a:extLst>
              <a:ext uri="{FF2B5EF4-FFF2-40B4-BE49-F238E27FC236}">
                <a16:creationId xmlns:a16="http://schemas.microsoft.com/office/drawing/2014/main" id="{23EF3BA2-3C46-4A44-9BC6-366B7A87646E}"/>
              </a:ext>
            </a:extLst>
          </p:cNvPr>
          <p:cNvSpPr txBox="1">
            <a:spLocks/>
          </p:cNvSpPr>
          <p:nvPr/>
        </p:nvSpPr>
        <p:spPr>
          <a:xfrm>
            <a:off x="761998" y="5332853"/>
            <a:ext cx="10961077" cy="751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EPA clarified Step 1 of Project Emissions Increase in major NSR applicability process can now </a:t>
            </a:r>
            <a:r>
              <a:rPr lang="en-US" sz="2600" b="1" dirty="0">
                <a:solidFill>
                  <a:schemeClr val="accent1"/>
                </a:solidFill>
              </a:rPr>
              <a:t>include both increases and decreases </a:t>
            </a:r>
            <a:r>
              <a:rPr lang="en-US" sz="2600" dirty="0"/>
              <a:t>in emissions.</a:t>
            </a:r>
          </a:p>
        </p:txBody>
      </p:sp>
    </p:spTree>
    <p:extLst>
      <p:ext uri="{BB962C8B-B14F-4D97-AF65-F5344CB8AC3E}">
        <p14:creationId xmlns:p14="http://schemas.microsoft.com/office/powerpoint/2010/main" val="235003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0448-5848-471F-972B-565C87920960}"/>
              </a:ext>
            </a:extLst>
          </p:cNvPr>
          <p:cNvSpPr>
            <a:spLocks noGrp="1"/>
          </p:cNvSpPr>
          <p:nvPr>
            <p:ph type="title"/>
          </p:nvPr>
        </p:nvSpPr>
        <p:spPr/>
        <p:txBody>
          <a:bodyPr/>
          <a:lstStyle/>
          <a:p>
            <a:pPr algn="ctr"/>
            <a:r>
              <a:rPr lang="en-US" dirty="0"/>
              <a:t>PEA</a:t>
            </a:r>
            <a:endParaRPr lang="en-US" strike="sngStrike" dirty="0">
              <a:solidFill>
                <a:srgbClr val="FF0000"/>
              </a:solidFill>
            </a:endParaRPr>
          </a:p>
        </p:txBody>
      </p:sp>
      <p:sp>
        <p:nvSpPr>
          <p:cNvPr id="3" name="Content Placeholder 2">
            <a:extLst>
              <a:ext uri="{FF2B5EF4-FFF2-40B4-BE49-F238E27FC236}">
                <a16:creationId xmlns:a16="http://schemas.microsoft.com/office/drawing/2014/main" id="{E15BE72D-6AFD-4235-8398-189D1A4C9193}"/>
              </a:ext>
            </a:extLst>
          </p:cNvPr>
          <p:cNvSpPr>
            <a:spLocks noGrp="1"/>
          </p:cNvSpPr>
          <p:nvPr>
            <p:ph idx="1"/>
          </p:nvPr>
        </p:nvSpPr>
        <p:spPr>
          <a:xfrm>
            <a:off x="609600" y="2176442"/>
            <a:ext cx="10961077" cy="2364385"/>
          </a:xfrm>
        </p:spPr>
        <p:txBody>
          <a:bodyPr/>
          <a:lstStyle/>
          <a:p>
            <a:pPr marL="285750" indent="-285750">
              <a:spcBef>
                <a:spcPts val="2400"/>
              </a:spcBef>
              <a:buFont typeface="Arial" panose="020B0604020202020204" pitchFamily="34" charset="0"/>
              <a:buChar char="•"/>
            </a:pPr>
            <a:r>
              <a:rPr lang="en-US" dirty="0"/>
              <a:t>Not yet State Implementation Plan (SIP) approved.</a:t>
            </a:r>
          </a:p>
          <a:p>
            <a:pPr marL="742950" lvl="1" indent="-285750">
              <a:spcBef>
                <a:spcPts val="2400"/>
              </a:spcBef>
            </a:pPr>
            <a:r>
              <a:rPr lang="en-US" sz="2600" dirty="0"/>
              <a:t>Subject to subsequent EPA approval of SIP.</a:t>
            </a:r>
          </a:p>
          <a:p>
            <a:pPr marL="285750" indent="-285750">
              <a:spcBef>
                <a:spcPts val="2400"/>
              </a:spcBef>
            </a:pPr>
            <a:r>
              <a:rPr lang="en-US" dirty="0"/>
              <a:t>Applicant has choice of using PEA in Step 1 or not.</a:t>
            </a:r>
          </a:p>
          <a:p>
            <a:pPr marL="457200" lvl="1" indent="0">
              <a:buNone/>
            </a:pPr>
            <a:endParaRPr lang="en-US" sz="2400" dirty="0"/>
          </a:p>
        </p:txBody>
      </p:sp>
    </p:spTree>
    <p:extLst>
      <p:ext uri="{BB962C8B-B14F-4D97-AF65-F5344CB8AC3E}">
        <p14:creationId xmlns:p14="http://schemas.microsoft.com/office/powerpoint/2010/main" val="37278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6E87-BB25-46A6-B891-00CCD381306F}"/>
              </a:ext>
            </a:extLst>
          </p:cNvPr>
          <p:cNvSpPr>
            <a:spLocks noGrp="1"/>
          </p:cNvSpPr>
          <p:nvPr>
            <p:ph type="title"/>
          </p:nvPr>
        </p:nvSpPr>
        <p:spPr/>
        <p:txBody>
          <a:bodyPr/>
          <a:lstStyle/>
          <a:p>
            <a:pPr algn="ctr"/>
            <a:r>
              <a:rPr lang="en-US" dirty="0"/>
              <a:t>PEA: Reductions</a:t>
            </a:r>
          </a:p>
        </p:txBody>
      </p:sp>
      <p:sp>
        <p:nvSpPr>
          <p:cNvPr id="11" name="Content Placeholder 2">
            <a:extLst>
              <a:ext uri="{FF2B5EF4-FFF2-40B4-BE49-F238E27FC236}">
                <a16:creationId xmlns:a16="http://schemas.microsoft.com/office/drawing/2014/main" id="{F8564282-4758-495A-9F99-250DBEFA93C7}"/>
              </a:ext>
            </a:extLst>
          </p:cNvPr>
          <p:cNvSpPr>
            <a:spLocks noGrp="1"/>
          </p:cNvSpPr>
          <p:nvPr>
            <p:ph idx="1"/>
          </p:nvPr>
        </p:nvSpPr>
        <p:spPr>
          <a:xfrm>
            <a:off x="621323" y="1515082"/>
            <a:ext cx="10961077" cy="4428517"/>
          </a:xfrm>
        </p:spPr>
        <p:txBody>
          <a:bodyPr/>
          <a:lstStyle/>
          <a:p>
            <a:pPr>
              <a:spcBef>
                <a:spcPts val="2400"/>
              </a:spcBef>
            </a:pPr>
            <a:r>
              <a:rPr lang="en-US" dirty="0"/>
              <a:t>Units must be constructed and in operation.</a:t>
            </a:r>
          </a:p>
          <a:p>
            <a:pPr>
              <a:spcBef>
                <a:spcPts val="2400"/>
              </a:spcBef>
            </a:pPr>
            <a:r>
              <a:rPr lang="en-US" dirty="0"/>
              <a:t>All units must be part of a single project.</a:t>
            </a:r>
          </a:p>
          <a:p>
            <a:pPr>
              <a:spcBef>
                <a:spcPts val="2400"/>
              </a:spcBef>
            </a:pPr>
            <a:r>
              <a:rPr lang="en-US" dirty="0"/>
              <a:t>Units must be “substantially related” to other units in the project.</a:t>
            </a:r>
          </a:p>
          <a:p>
            <a:pPr>
              <a:spcBef>
                <a:spcPts val="2400"/>
              </a:spcBef>
            </a:pPr>
            <a:r>
              <a:rPr lang="en-US" dirty="0"/>
              <a:t>Decreases do not have to totally offset increases. Decreases for PEA are not required to be real or enforceable depending on how they are determined (i.e., projected actuals may be used).</a:t>
            </a:r>
          </a:p>
          <a:p>
            <a:pPr>
              <a:spcBef>
                <a:spcPts val="2400"/>
              </a:spcBef>
            </a:pPr>
            <a:r>
              <a:rPr lang="en-US" dirty="0"/>
              <a:t>Emission reduction example: Shutdown of existing units or add on control.</a:t>
            </a:r>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885659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3FE1-BDEB-4FC7-AF63-9238F3BFE3C8}"/>
              </a:ext>
            </a:extLst>
          </p:cNvPr>
          <p:cNvSpPr>
            <a:spLocks noGrp="1"/>
          </p:cNvSpPr>
          <p:nvPr>
            <p:ph type="title"/>
          </p:nvPr>
        </p:nvSpPr>
        <p:spPr/>
        <p:txBody>
          <a:bodyPr/>
          <a:lstStyle/>
          <a:p>
            <a:pPr algn="ctr"/>
            <a:r>
              <a:rPr lang="en-US" dirty="0"/>
              <a:t>PEA: Alternative</a:t>
            </a:r>
          </a:p>
        </p:txBody>
      </p:sp>
      <p:sp>
        <p:nvSpPr>
          <p:cNvPr id="3" name="Content Placeholder 2">
            <a:extLst>
              <a:ext uri="{FF2B5EF4-FFF2-40B4-BE49-F238E27FC236}">
                <a16:creationId xmlns:a16="http://schemas.microsoft.com/office/drawing/2014/main" id="{C5AE9080-B002-4809-874C-5008C3E004E6}"/>
              </a:ext>
            </a:extLst>
          </p:cNvPr>
          <p:cNvSpPr>
            <a:spLocks noGrp="1"/>
          </p:cNvSpPr>
          <p:nvPr>
            <p:ph idx="1"/>
          </p:nvPr>
        </p:nvSpPr>
        <p:spPr>
          <a:xfrm>
            <a:off x="609600" y="1618965"/>
            <a:ext cx="10961077" cy="411789"/>
          </a:xfrm>
        </p:spPr>
        <p:txBody>
          <a:bodyPr/>
          <a:lstStyle/>
          <a:p>
            <a:r>
              <a:rPr lang="en-US" dirty="0"/>
              <a:t>“Netting within a project” or “Net to Zero”: Sources located in nonattainment areas classified as serious or severe (nonattainment pollutants only).</a:t>
            </a:r>
          </a:p>
          <a:p>
            <a:endParaRPr lang="en-US" dirty="0"/>
          </a:p>
          <a:p>
            <a:pPr lvl="1"/>
            <a:endParaRPr lang="en-US" dirty="0"/>
          </a:p>
        </p:txBody>
      </p:sp>
      <p:sp>
        <p:nvSpPr>
          <p:cNvPr id="5" name="Content Placeholder 2">
            <a:extLst>
              <a:ext uri="{FF2B5EF4-FFF2-40B4-BE49-F238E27FC236}">
                <a16:creationId xmlns:a16="http://schemas.microsoft.com/office/drawing/2014/main" id="{B3296DA5-308D-48B3-B899-8D053B4F12E7}"/>
              </a:ext>
            </a:extLst>
          </p:cNvPr>
          <p:cNvSpPr txBox="1">
            <a:spLocks/>
          </p:cNvSpPr>
          <p:nvPr/>
        </p:nvSpPr>
        <p:spPr>
          <a:xfrm>
            <a:off x="524758" y="2959941"/>
            <a:ext cx="10961077" cy="4117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US" sz="2600" dirty="0"/>
              <a:t>For projects with project increases (without considering decreases) ≤ 25 TPY. Project Net = Project Increases – Project actual emission decreases ≤ 0. Project increase is not significant, and netting is not required.</a:t>
            </a:r>
          </a:p>
          <a:p>
            <a:pPr marL="742950" lvl="1" indent="-285750"/>
            <a:endParaRPr lang="en-US" sz="2600" dirty="0"/>
          </a:p>
          <a:p>
            <a:pPr lvl="1"/>
            <a:endParaRPr lang="en-US" sz="2600" dirty="0"/>
          </a:p>
        </p:txBody>
      </p:sp>
      <p:sp>
        <p:nvSpPr>
          <p:cNvPr id="7" name="Content Placeholder 2">
            <a:extLst>
              <a:ext uri="{FF2B5EF4-FFF2-40B4-BE49-F238E27FC236}">
                <a16:creationId xmlns:a16="http://schemas.microsoft.com/office/drawing/2014/main" id="{CFA9832A-0DEE-4AED-856A-AD309A28ACEC}"/>
              </a:ext>
            </a:extLst>
          </p:cNvPr>
          <p:cNvSpPr txBox="1">
            <a:spLocks/>
          </p:cNvSpPr>
          <p:nvPr/>
        </p:nvSpPr>
        <p:spPr>
          <a:xfrm>
            <a:off x="524758" y="4516401"/>
            <a:ext cx="10961077" cy="4117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r>
              <a:rPr lang="en-US" sz="2600" dirty="0"/>
              <a:t>For projects with project increases (without considering decreases) &gt; 25 TPY, or if “Netting within a project” results in positive number, contemporaneous netting is required.</a:t>
            </a:r>
          </a:p>
          <a:p>
            <a:pPr marL="457200" lvl="1" indent="0">
              <a:buNone/>
            </a:pPr>
            <a:endParaRPr lang="en-US" sz="2600" dirty="0"/>
          </a:p>
          <a:p>
            <a:pPr lvl="1"/>
            <a:endParaRPr lang="en-US" sz="2800" dirty="0"/>
          </a:p>
        </p:txBody>
      </p:sp>
    </p:spTree>
    <p:extLst>
      <p:ext uri="{BB962C8B-B14F-4D97-AF65-F5344CB8AC3E}">
        <p14:creationId xmlns:p14="http://schemas.microsoft.com/office/powerpoint/2010/main" val="186654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957E-DD1A-4EC3-B656-AA6B0244E18B}"/>
              </a:ext>
            </a:extLst>
          </p:cNvPr>
          <p:cNvSpPr>
            <a:spLocks noGrp="1"/>
          </p:cNvSpPr>
          <p:nvPr>
            <p:ph type="title"/>
          </p:nvPr>
        </p:nvSpPr>
        <p:spPr/>
        <p:txBody>
          <a:bodyPr/>
          <a:lstStyle/>
          <a:p>
            <a:pPr algn="ctr"/>
            <a:r>
              <a:rPr lang="en-US" dirty="0"/>
              <a:t>Baseline Actual Emissions (BAE)</a:t>
            </a:r>
          </a:p>
        </p:txBody>
      </p:sp>
      <p:sp>
        <p:nvSpPr>
          <p:cNvPr id="3" name="Content Placeholder 2">
            <a:extLst>
              <a:ext uri="{FF2B5EF4-FFF2-40B4-BE49-F238E27FC236}">
                <a16:creationId xmlns:a16="http://schemas.microsoft.com/office/drawing/2014/main" id="{98D3ED9A-7455-4015-A715-EAF958A21B8F}"/>
              </a:ext>
            </a:extLst>
          </p:cNvPr>
          <p:cNvSpPr>
            <a:spLocks noGrp="1"/>
          </p:cNvSpPr>
          <p:nvPr>
            <p:ph idx="1"/>
          </p:nvPr>
        </p:nvSpPr>
        <p:spPr>
          <a:xfrm>
            <a:off x="609600" y="1729868"/>
            <a:ext cx="10961077" cy="1251314"/>
          </a:xfrm>
        </p:spPr>
        <p:txBody>
          <a:bodyPr/>
          <a:lstStyle/>
          <a:p>
            <a:pPr marL="0" indent="0" defTabSz="1422364">
              <a:spcAft>
                <a:spcPts val="1600"/>
              </a:spcAft>
              <a:buNone/>
            </a:pPr>
            <a:r>
              <a:rPr lang="en-US" sz="2600" dirty="0">
                <a:solidFill>
                  <a:schemeClr val="tx1"/>
                </a:solidFill>
                <a:ea typeface="Tahoma" panose="020B0604030504040204" pitchFamily="34" charset="0"/>
                <a:cs typeface="Tahoma" panose="020B0604030504040204" pitchFamily="34" charset="0"/>
              </a:rPr>
              <a:t>Emissions, in tons/year, emitted during a </a:t>
            </a:r>
            <a:r>
              <a:rPr lang="en-US" sz="2600" b="1" u="sng" dirty="0">
                <a:solidFill>
                  <a:schemeClr val="tx1"/>
                </a:solidFill>
                <a:ea typeface="Tahoma" panose="020B0604030504040204" pitchFamily="34" charset="0"/>
                <a:cs typeface="Tahoma" panose="020B0604030504040204" pitchFamily="34" charset="0"/>
              </a:rPr>
              <a:t>consecutive 24-month period out of the previous 10 years</a:t>
            </a:r>
            <a:r>
              <a:rPr lang="en-US" sz="2600" dirty="0">
                <a:solidFill>
                  <a:schemeClr val="tx1"/>
                </a:solidFill>
                <a:ea typeface="Tahoma" panose="020B0604030504040204" pitchFamily="34" charset="0"/>
                <a:cs typeface="Tahoma" panose="020B0604030504040204" pitchFamily="34" charset="0"/>
              </a:rPr>
              <a:t> </a:t>
            </a:r>
            <a:r>
              <a:rPr lang="en-US" sz="2600" dirty="0">
                <a:ea typeface="Tahoma" panose="020B0604030504040204" pitchFamily="34" charset="0"/>
                <a:cs typeface="Tahoma" panose="020B0604030504040204" pitchFamily="34" charset="0"/>
              </a:rPr>
              <a:t>(previous 5 years for electric utilities) from the date immediately preceding either the date the owner or operator begins actual construction of the project, or the date a complete permit application is received for a permit.</a:t>
            </a:r>
          </a:p>
          <a:p>
            <a:endParaRPr lang="en-US" dirty="0"/>
          </a:p>
        </p:txBody>
      </p:sp>
      <p:cxnSp>
        <p:nvCxnSpPr>
          <p:cNvPr id="4" name="Straight Arrow Connector 3" descr="Arrow representing timeline">
            <a:extLst>
              <a:ext uri="{FF2B5EF4-FFF2-40B4-BE49-F238E27FC236}">
                <a16:creationId xmlns:a16="http://schemas.microsoft.com/office/drawing/2014/main" id="{E470899F-A6B9-4655-9B0C-F9F394C203FF}"/>
              </a:ext>
            </a:extLst>
          </p:cNvPr>
          <p:cNvCxnSpPr/>
          <p:nvPr/>
        </p:nvCxnSpPr>
        <p:spPr>
          <a:xfrm>
            <a:off x="1575656" y="4558834"/>
            <a:ext cx="8027894" cy="0"/>
          </a:xfrm>
          <a:prstGeom prst="straightConnector1">
            <a:avLst/>
          </a:prstGeom>
          <a:noFill/>
          <a:ln w="57150" cap="flat" cmpd="sng" algn="ctr">
            <a:solidFill>
              <a:srgbClr val="0070C0"/>
            </a:solidFill>
            <a:prstDash val="solid"/>
            <a:round/>
            <a:headEnd type="none" w="med" len="med"/>
            <a:tailEnd type="arrow" w="med" len="med"/>
          </a:ln>
          <a:effectLst/>
        </p:spPr>
      </p:cxnSp>
      <p:cxnSp>
        <p:nvCxnSpPr>
          <p:cNvPr id="5" name="Straight Arrow Connector 4" descr="Arrow representing the year 2008">
            <a:extLst>
              <a:ext uri="{FF2B5EF4-FFF2-40B4-BE49-F238E27FC236}">
                <a16:creationId xmlns:a16="http://schemas.microsoft.com/office/drawing/2014/main" id="{879EDECC-1E28-4EE3-BF5B-F83AE7A9854F}"/>
              </a:ext>
            </a:extLst>
          </p:cNvPr>
          <p:cNvCxnSpPr/>
          <p:nvPr/>
        </p:nvCxnSpPr>
        <p:spPr>
          <a:xfrm flipV="1">
            <a:off x="2047342" y="4035321"/>
            <a:ext cx="0" cy="1002203"/>
          </a:xfrm>
          <a:prstGeom prst="straightConnector1">
            <a:avLst/>
          </a:prstGeom>
          <a:noFill/>
          <a:ln w="57150" cap="flat" cmpd="sng" algn="ctr">
            <a:solidFill>
              <a:srgbClr val="0070C0"/>
            </a:solidFill>
            <a:prstDash val="solid"/>
            <a:tailEnd type="triangle"/>
          </a:ln>
          <a:effectLst/>
        </p:spPr>
      </p:cxnSp>
      <p:sp>
        <p:nvSpPr>
          <p:cNvPr id="6" name="TextBox 5" descr="decorative shape">
            <a:extLst>
              <a:ext uri="{FF2B5EF4-FFF2-40B4-BE49-F238E27FC236}">
                <a16:creationId xmlns:a16="http://schemas.microsoft.com/office/drawing/2014/main" id="{7C39AE38-D6C5-43B8-9846-478F471E8491}"/>
              </a:ext>
            </a:extLst>
          </p:cNvPr>
          <p:cNvSpPr txBox="1"/>
          <p:nvPr/>
        </p:nvSpPr>
        <p:spPr>
          <a:xfrm>
            <a:off x="2159687" y="4554198"/>
            <a:ext cx="103465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2012</a:t>
            </a:r>
          </a:p>
        </p:txBody>
      </p:sp>
      <p:cxnSp>
        <p:nvCxnSpPr>
          <p:cNvPr id="7" name="Straight Arrow Connector 6" descr="Arrow representing the year 2015">
            <a:extLst>
              <a:ext uri="{FF2B5EF4-FFF2-40B4-BE49-F238E27FC236}">
                <a16:creationId xmlns:a16="http://schemas.microsoft.com/office/drawing/2014/main" id="{8FD1BE3C-0C75-417C-B5E7-C833BA329CE4}"/>
              </a:ext>
            </a:extLst>
          </p:cNvPr>
          <p:cNvCxnSpPr/>
          <p:nvPr/>
        </p:nvCxnSpPr>
        <p:spPr>
          <a:xfrm flipV="1">
            <a:off x="5257199" y="4062215"/>
            <a:ext cx="0" cy="1002203"/>
          </a:xfrm>
          <a:prstGeom prst="straightConnector1">
            <a:avLst/>
          </a:prstGeom>
          <a:noFill/>
          <a:ln w="57150" cap="flat" cmpd="sng" algn="ctr">
            <a:solidFill>
              <a:srgbClr val="0070C0"/>
            </a:solidFill>
            <a:prstDash val="solid"/>
            <a:tailEnd type="triangle"/>
          </a:ln>
          <a:effectLst/>
        </p:spPr>
      </p:cxnSp>
      <p:sp>
        <p:nvSpPr>
          <p:cNvPr id="8" name="TextBox 7" descr="decorative shape">
            <a:extLst>
              <a:ext uri="{FF2B5EF4-FFF2-40B4-BE49-F238E27FC236}">
                <a16:creationId xmlns:a16="http://schemas.microsoft.com/office/drawing/2014/main" id="{F9C3F70C-6A2C-459C-B78B-2EBFBC0A4175}"/>
              </a:ext>
            </a:extLst>
          </p:cNvPr>
          <p:cNvSpPr txBox="1"/>
          <p:nvPr/>
        </p:nvSpPr>
        <p:spPr>
          <a:xfrm>
            <a:off x="5302200" y="4557832"/>
            <a:ext cx="94671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2019</a:t>
            </a:r>
          </a:p>
        </p:txBody>
      </p:sp>
      <p:cxnSp>
        <p:nvCxnSpPr>
          <p:cNvPr id="9" name="Straight Arrow Connector 8" descr="Arrow representing the year 2016">
            <a:extLst>
              <a:ext uri="{FF2B5EF4-FFF2-40B4-BE49-F238E27FC236}">
                <a16:creationId xmlns:a16="http://schemas.microsoft.com/office/drawing/2014/main" id="{F48130ED-9689-457B-96BB-B1A816BDB0C7}"/>
              </a:ext>
            </a:extLst>
          </p:cNvPr>
          <p:cNvCxnSpPr/>
          <p:nvPr/>
        </p:nvCxnSpPr>
        <p:spPr>
          <a:xfrm flipV="1">
            <a:off x="6263050" y="4057732"/>
            <a:ext cx="0" cy="1002203"/>
          </a:xfrm>
          <a:prstGeom prst="straightConnector1">
            <a:avLst/>
          </a:prstGeom>
          <a:noFill/>
          <a:ln w="57150" cap="flat" cmpd="sng" algn="ctr">
            <a:solidFill>
              <a:srgbClr val="0070C0"/>
            </a:solidFill>
            <a:prstDash val="solid"/>
            <a:tailEnd type="triangle"/>
          </a:ln>
          <a:effectLst/>
        </p:spPr>
      </p:cxnSp>
      <p:sp>
        <p:nvSpPr>
          <p:cNvPr id="10" name="TextBox 9" descr="decorative shape">
            <a:extLst>
              <a:ext uri="{FF2B5EF4-FFF2-40B4-BE49-F238E27FC236}">
                <a16:creationId xmlns:a16="http://schemas.microsoft.com/office/drawing/2014/main" id="{95910AA3-22C2-4999-96D2-A3BB86F2C484}"/>
              </a:ext>
            </a:extLst>
          </p:cNvPr>
          <p:cNvSpPr txBox="1"/>
          <p:nvPr/>
        </p:nvSpPr>
        <p:spPr>
          <a:xfrm>
            <a:off x="6285382" y="4552609"/>
            <a:ext cx="93066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2020</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cxnSp>
        <p:nvCxnSpPr>
          <p:cNvPr id="11" name="Straight Arrow Connector 10" descr="Arrow representing the year 2017">
            <a:extLst>
              <a:ext uri="{FF2B5EF4-FFF2-40B4-BE49-F238E27FC236}">
                <a16:creationId xmlns:a16="http://schemas.microsoft.com/office/drawing/2014/main" id="{5AE8003F-5F0B-4B60-8A8A-46F4056B4E20}"/>
              </a:ext>
            </a:extLst>
          </p:cNvPr>
          <p:cNvCxnSpPr/>
          <p:nvPr/>
        </p:nvCxnSpPr>
        <p:spPr>
          <a:xfrm flipV="1">
            <a:off x="7227996" y="4057732"/>
            <a:ext cx="0" cy="1002203"/>
          </a:xfrm>
          <a:prstGeom prst="straightConnector1">
            <a:avLst/>
          </a:prstGeom>
          <a:noFill/>
          <a:ln w="57150" cap="flat" cmpd="sng" algn="ctr">
            <a:solidFill>
              <a:srgbClr val="0070C0"/>
            </a:solidFill>
            <a:prstDash val="solid"/>
            <a:tailEnd type="triangle"/>
          </a:ln>
          <a:effectLst/>
        </p:spPr>
      </p:cxnSp>
      <p:sp>
        <p:nvSpPr>
          <p:cNvPr id="12" name="TextBox 11" descr="decorative shape">
            <a:extLst>
              <a:ext uri="{FF2B5EF4-FFF2-40B4-BE49-F238E27FC236}">
                <a16:creationId xmlns:a16="http://schemas.microsoft.com/office/drawing/2014/main" id="{2577112E-CEC3-4396-9C36-3E4804BA9A03}"/>
              </a:ext>
            </a:extLst>
          </p:cNvPr>
          <p:cNvSpPr txBox="1"/>
          <p:nvPr/>
        </p:nvSpPr>
        <p:spPr>
          <a:xfrm>
            <a:off x="7311953" y="4546382"/>
            <a:ext cx="92603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2021</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cxnSp>
        <p:nvCxnSpPr>
          <p:cNvPr id="13" name="Straight Arrow Connector 12" descr="Arrow representing the year 2018">
            <a:extLst>
              <a:ext uri="{FF2B5EF4-FFF2-40B4-BE49-F238E27FC236}">
                <a16:creationId xmlns:a16="http://schemas.microsoft.com/office/drawing/2014/main" id="{F602F83D-423C-4A3A-9ADC-7DD6AF726D41}"/>
              </a:ext>
            </a:extLst>
          </p:cNvPr>
          <p:cNvCxnSpPr/>
          <p:nvPr/>
        </p:nvCxnSpPr>
        <p:spPr>
          <a:xfrm flipV="1">
            <a:off x="8303667" y="4037991"/>
            <a:ext cx="0" cy="1002203"/>
          </a:xfrm>
          <a:prstGeom prst="straightConnector1">
            <a:avLst/>
          </a:prstGeom>
          <a:noFill/>
          <a:ln w="57150" cap="flat" cmpd="sng" algn="ctr">
            <a:solidFill>
              <a:srgbClr val="0070C0"/>
            </a:solidFill>
            <a:prstDash val="solid"/>
            <a:tailEnd type="triangle"/>
          </a:ln>
          <a:effectLst/>
        </p:spPr>
      </p:cxnSp>
      <p:sp>
        <p:nvSpPr>
          <p:cNvPr id="14" name="TextBox 13" descr="decorative shape">
            <a:extLst>
              <a:ext uri="{FF2B5EF4-FFF2-40B4-BE49-F238E27FC236}">
                <a16:creationId xmlns:a16="http://schemas.microsoft.com/office/drawing/2014/main" id="{D9939DAB-484D-4351-A231-1697E4D89D65}"/>
              </a:ext>
            </a:extLst>
          </p:cNvPr>
          <p:cNvSpPr txBox="1"/>
          <p:nvPr/>
        </p:nvSpPr>
        <p:spPr>
          <a:xfrm>
            <a:off x="8219711" y="4562854"/>
            <a:ext cx="1000489"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entury Gothic" panose="020B0502020202020204"/>
              </a:rPr>
              <a:t>2018</a:t>
            </a:r>
            <a:endParaRPr kumimoji="0" lang="en-US" sz="1800" b="1" i="0" u="none" strike="noStrike" kern="0" cap="none" spc="0" normalizeH="0" baseline="0" noProof="0" dirty="0">
              <a:ln>
                <a:noFill/>
              </a:ln>
              <a:solidFill>
                <a:prstClr val="white"/>
              </a:solidFill>
              <a:effectLst/>
              <a:uLnTx/>
              <a:uFillTx/>
              <a:latin typeface="Century Gothic" panose="020B0502020202020204"/>
            </a:endParaRPr>
          </a:p>
        </p:txBody>
      </p:sp>
      <p:cxnSp>
        <p:nvCxnSpPr>
          <p:cNvPr id="15" name="Straight Connector 14" descr="Straight connector representing beginning of baseline actual timeline - Year 2008">
            <a:extLst>
              <a:ext uri="{FF2B5EF4-FFF2-40B4-BE49-F238E27FC236}">
                <a16:creationId xmlns:a16="http://schemas.microsoft.com/office/drawing/2014/main" id="{DFFD08EB-DC62-4481-8E95-11D03BEB1510}"/>
              </a:ext>
            </a:extLst>
          </p:cNvPr>
          <p:cNvCxnSpPr>
            <a:cxnSpLocks/>
          </p:cNvCxnSpPr>
          <p:nvPr/>
        </p:nvCxnSpPr>
        <p:spPr>
          <a:xfrm>
            <a:off x="2047342" y="5059935"/>
            <a:ext cx="0" cy="676763"/>
          </a:xfrm>
          <a:prstGeom prst="line">
            <a:avLst/>
          </a:prstGeom>
          <a:noFill/>
          <a:ln w="38100" cap="flat" cmpd="sng" algn="ctr">
            <a:solidFill>
              <a:srgbClr val="0875C8"/>
            </a:solidFill>
            <a:prstDash val="solid"/>
          </a:ln>
          <a:effectLst/>
        </p:spPr>
      </p:cxnSp>
      <p:grpSp>
        <p:nvGrpSpPr>
          <p:cNvPr id="18" name="Group 17" descr="Dashed line representing ten year window for selecting 24 month baseline actual emissions - 2008 to 2018">
            <a:extLst>
              <a:ext uri="{FF2B5EF4-FFF2-40B4-BE49-F238E27FC236}">
                <a16:creationId xmlns:a16="http://schemas.microsoft.com/office/drawing/2014/main" id="{F81CE909-6961-4F88-AE53-1D96C1BB4711}"/>
              </a:ext>
            </a:extLst>
          </p:cNvPr>
          <p:cNvGrpSpPr/>
          <p:nvPr/>
        </p:nvGrpSpPr>
        <p:grpSpPr>
          <a:xfrm>
            <a:off x="2339182" y="4535360"/>
            <a:ext cx="5988487" cy="1340760"/>
            <a:chOff x="2339182" y="5060040"/>
            <a:chExt cx="5988487" cy="1340760"/>
          </a:xfrm>
        </p:grpSpPr>
        <p:cxnSp>
          <p:nvCxnSpPr>
            <p:cNvPr id="19" name="Straight Connector 18">
              <a:extLst>
                <a:ext uri="{FF2B5EF4-FFF2-40B4-BE49-F238E27FC236}">
                  <a16:creationId xmlns:a16="http://schemas.microsoft.com/office/drawing/2014/main" id="{156321B4-D999-4570-B443-0A074DB763EE}"/>
                </a:ext>
              </a:extLst>
            </p:cNvPr>
            <p:cNvCxnSpPr/>
            <p:nvPr/>
          </p:nvCxnSpPr>
          <p:spPr>
            <a:xfrm>
              <a:off x="2339182" y="5060040"/>
              <a:ext cx="5988487" cy="0"/>
            </a:xfrm>
            <a:prstGeom prst="line">
              <a:avLst/>
            </a:prstGeom>
            <a:noFill/>
            <a:ln w="57150" cap="flat" cmpd="sng" algn="ctr">
              <a:solidFill>
                <a:srgbClr val="D63731"/>
              </a:solidFill>
              <a:prstDash val="dash"/>
            </a:ln>
            <a:effectLst/>
          </p:spPr>
        </p:cxnSp>
        <p:sp>
          <p:nvSpPr>
            <p:cNvPr id="20" name="TextBox 19">
              <a:extLst>
                <a:ext uri="{FF2B5EF4-FFF2-40B4-BE49-F238E27FC236}">
                  <a16:creationId xmlns:a16="http://schemas.microsoft.com/office/drawing/2014/main" id="{C295DC9D-38A2-4D54-B045-85512E2717C7}"/>
                </a:ext>
              </a:extLst>
            </p:cNvPr>
            <p:cNvSpPr txBox="1"/>
            <p:nvPr/>
          </p:nvSpPr>
          <p:spPr>
            <a:xfrm>
              <a:off x="2550484" y="5569803"/>
              <a:ext cx="5088187" cy="83099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Century Gothic" panose="020B0502020202020204"/>
                </a:rPr>
                <a:t>10-year window for selecting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30A0"/>
                  </a:solidFill>
                  <a:effectLst/>
                  <a:uLnTx/>
                  <a:uFillTx/>
                  <a:latin typeface="Century Gothic" panose="020B0502020202020204"/>
                </a:rPr>
                <a:t>24-month BAE</a:t>
              </a:r>
            </a:p>
          </p:txBody>
        </p:sp>
      </p:grpSp>
      <p:sp>
        <p:nvSpPr>
          <p:cNvPr id="21" name="TextBox 20">
            <a:extLst>
              <a:ext uri="{FF2B5EF4-FFF2-40B4-BE49-F238E27FC236}">
                <a16:creationId xmlns:a16="http://schemas.microsoft.com/office/drawing/2014/main" id="{B9550A5A-7A93-4664-B343-B8221A0FACD6}"/>
              </a:ext>
            </a:extLst>
          </p:cNvPr>
          <p:cNvSpPr txBox="1"/>
          <p:nvPr/>
        </p:nvSpPr>
        <p:spPr>
          <a:xfrm>
            <a:off x="8326642" y="4980592"/>
            <a:ext cx="3636758"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5">
                    <a:lumMod val="50000"/>
                  </a:schemeClr>
                </a:solidFill>
                <a:effectLst/>
                <a:uLnTx/>
                <a:uFillTx/>
                <a:latin typeface="Century Gothic" panose="020B0502020202020204"/>
              </a:rPr>
              <a:t>Application Submittal</a:t>
            </a:r>
          </a:p>
        </p:txBody>
      </p:sp>
      <p:cxnSp>
        <p:nvCxnSpPr>
          <p:cNvPr id="22" name="Straight Arrow Connector 21" descr="Arrow representing timeline of ten year window for selecting the 24 month baseline actual emissions - 2008 to 2018">
            <a:extLst>
              <a:ext uri="{FF2B5EF4-FFF2-40B4-BE49-F238E27FC236}">
                <a16:creationId xmlns:a16="http://schemas.microsoft.com/office/drawing/2014/main" id="{E7C59FDF-545A-45D8-80ED-DACEF37F0ECC}"/>
              </a:ext>
            </a:extLst>
          </p:cNvPr>
          <p:cNvCxnSpPr>
            <a:cxnSpLocks/>
          </p:cNvCxnSpPr>
          <p:nvPr/>
        </p:nvCxnSpPr>
        <p:spPr>
          <a:xfrm>
            <a:off x="2047342" y="5460621"/>
            <a:ext cx="6238396" cy="0"/>
          </a:xfrm>
          <a:prstGeom prst="straightConnector1">
            <a:avLst/>
          </a:prstGeom>
          <a:noFill/>
          <a:ln w="38100" cap="flat" cmpd="sng" algn="ctr">
            <a:solidFill>
              <a:srgbClr val="0875C8"/>
            </a:solidFill>
            <a:prstDash val="solid"/>
            <a:headEnd type="triangle"/>
            <a:tailEnd type="triangle"/>
          </a:ln>
          <a:effectLst/>
        </p:spPr>
      </p:cxnSp>
      <p:cxnSp>
        <p:nvCxnSpPr>
          <p:cNvPr id="23" name="Straight Connector 22" descr="Straight connector representing end of baseline actual timeline - Year 2018">
            <a:extLst>
              <a:ext uri="{FF2B5EF4-FFF2-40B4-BE49-F238E27FC236}">
                <a16:creationId xmlns:a16="http://schemas.microsoft.com/office/drawing/2014/main" id="{5E093A36-380B-4FC7-9B84-6963081F37DB}"/>
              </a:ext>
            </a:extLst>
          </p:cNvPr>
          <p:cNvCxnSpPr>
            <a:cxnSpLocks/>
          </p:cNvCxnSpPr>
          <p:nvPr/>
        </p:nvCxnSpPr>
        <p:spPr>
          <a:xfrm>
            <a:off x="8298574" y="5122239"/>
            <a:ext cx="0" cy="676763"/>
          </a:xfrm>
          <a:prstGeom prst="line">
            <a:avLst/>
          </a:prstGeom>
          <a:noFill/>
          <a:ln w="38100" cap="flat" cmpd="sng" algn="ctr">
            <a:solidFill>
              <a:srgbClr val="0875C8"/>
            </a:solidFill>
            <a:prstDash val="solid"/>
          </a:ln>
          <a:effectLst/>
        </p:spPr>
      </p:cxnSp>
      <p:sp>
        <p:nvSpPr>
          <p:cNvPr id="24" name="TextBox 23" descr="decorative shape">
            <a:extLst>
              <a:ext uri="{FF2B5EF4-FFF2-40B4-BE49-F238E27FC236}">
                <a16:creationId xmlns:a16="http://schemas.microsoft.com/office/drawing/2014/main" id="{99B7D1BC-AFFC-4DCB-AE89-A526D74E73F3}"/>
              </a:ext>
            </a:extLst>
          </p:cNvPr>
          <p:cNvSpPr txBox="1"/>
          <p:nvPr/>
        </p:nvSpPr>
        <p:spPr>
          <a:xfrm>
            <a:off x="8315613" y="4532011"/>
            <a:ext cx="92603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latin typeface="Century Gothic" panose="020B0502020202020204"/>
              </a:rPr>
              <a:t>2022</a:t>
            </a:r>
            <a:endParaRPr kumimoji="0" lang="en-US" sz="1800" b="1" i="0" u="none" strike="noStrike" kern="0" cap="none" spc="0" normalizeH="0" baseline="0" noProof="0" dirty="0">
              <a:ln>
                <a:noFill/>
              </a:ln>
              <a:solidFill>
                <a:schemeClr val="accent6"/>
              </a:solidFill>
              <a:effectLst/>
              <a:uLnTx/>
              <a:uFillTx/>
              <a:latin typeface="Century Gothic" panose="020B0502020202020204"/>
            </a:endParaRPr>
          </a:p>
        </p:txBody>
      </p:sp>
    </p:spTree>
    <p:extLst>
      <p:ext uri="{BB962C8B-B14F-4D97-AF65-F5344CB8AC3E}">
        <p14:creationId xmlns:p14="http://schemas.microsoft.com/office/powerpoint/2010/main" val="60330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jected Actual Emissions (PAE)">
            <a:extLst>
              <a:ext uri="{FF2B5EF4-FFF2-40B4-BE49-F238E27FC236}">
                <a16:creationId xmlns:a16="http://schemas.microsoft.com/office/drawing/2014/main" id="{60F1595D-ACD1-4BE5-B62B-F440806CA0A5}"/>
              </a:ext>
            </a:extLst>
          </p:cNvPr>
          <p:cNvSpPr>
            <a:spLocks noGrp="1"/>
          </p:cNvSpPr>
          <p:nvPr>
            <p:ph type="title"/>
          </p:nvPr>
        </p:nvSpPr>
        <p:spPr/>
        <p:txBody>
          <a:bodyPr/>
          <a:lstStyle/>
          <a:p>
            <a:pPr algn="ctr"/>
            <a:r>
              <a:rPr lang="en-US" dirty="0"/>
              <a:t>Projected Actual Emissions</a:t>
            </a:r>
            <a:br>
              <a:rPr lang="en-US" dirty="0"/>
            </a:br>
            <a:r>
              <a:rPr lang="en-US" dirty="0"/>
              <a:t>(PAE)</a:t>
            </a:r>
          </a:p>
        </p:txBody>
      </p:sp>
      <p:sp>
        <p:nvSpPr>
          <p:cNvPr id="3" name="Content Placeholder 2" descr="The projected actual emissions are the maximum annual rate, in tons per year, at which an existing facility is projected to emit a federally regulated pollutant in any rolling 12-month period (30 TAC 116.12(31)).&#10;">
            <a:extLst>
              <a:ext uri="{FF2B5EF4-FFF2-40B4-BE49-F238E27FC236}">
                <a16:creationId xmlns:a16="http://schemas.microsoft.com/office/drawing/2014/main" id="{6BB766D4-BD00-469F-ADE4-F756E5E855F7}"/>
              </a:ext>
            </a:extLst>
          </p:cNvPr>
          <p:cNvSpPr>
            <a:spLocks noGrp="1"/>
          </p:cNvSpPr>
          <p:nvPr>
            <p:ph idx="1"/>
          </p:nvPr>
        </p:nvSpPr>
        <p:spPr>
          <a:xfrm>
            <a:off x="609600" y="2248492"/>
            <a:ext cx="10961077" cy="1111928"/>
          </a:xfrm>
        </p:spPr>
        <p:txBody>
          <a:bodyPr/>
          <a:lstStyle/>
          <a:p>
            <a:r>
              <a:rPr lang="en-US" sz="2600" dirty="0"/>
              <a:t>The projected actual emissions are the maximum annual rate, in tons per year, at which an existing facility </a:t>
            </a:r>
            <a:r>
              <a:rPr lang="en-US" sz="2600" u="sng" dirty="0"/>
              <a:t>is projected to emit </a:t>
            </a:r>
            <a:r>
              <a:rPr lang="en-US" sz="2600" dirty="0"/>
              <a:t>a federally regulated pollutant in any rolling 12-month period (30 TAC 116.12(31)).</a:t>
            </a:r>
          </a:p>
        </p:txBody>
      </p:sp>
      <p:sp>
        <p:nvSpPr>
          <p:cNvPr id="5" name="Content Placeholder 2" descr="Relevant information used in determining the projected rate should be provided.&#10;">
            <a:extLst>
              <a:ext uri="{FF2B5EF4-FFF2-40B4-BE49-F238E27FC236}">
                <a16:creationId xmlns:a16="http://schemas.microsoft.com/office/drawing/2014/main" id="{E557ACEE-D5ED-464E-A898-50A61459FCB5}"/>
              </a:ext>
            </a:extLst>
          </p:cNvPr>
          <p:cNvSpPr txBox="1">
            <a:spLocks/>
          </p:cNvSpPr>
          <p:nvPr/>
        </p:nvSpPr>
        <p:spPr>
          <a:xfrm>
            <a:off x="609600" y="3501982"/>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Relevant information used in determining the projected rate should be provided.</a:t>
            </a:r>
          </a:p>
        </p:txBody>
      </p:sp>
      <p:sp>
        <p:nvSpPr>
          <p:cNvPr id="4" name="Content Placeholder 2" descr="Keep Records">
            <a:extLst>
              <a:ext uri="{FF2B5EF4-FFF2-40B4-BE49-F238E27FC236}">
                <a16:creationId xmlns:a16="http://schemas.microsoft.com/office/drawing/2014/main" id="{131E924D-6A44-48D5-80D9-48EBDD9DF17C}"/>
              </a:ext>
            </a:extLst>
          </p:cNvPr>
          <p:cNvSpPr txBox="1">
            <a:spLocks/>
          </p:cNvSpPr>
          <p:nvPr/>
        </p:nvSpPr>
        <p:spPr>
          <a:xfrm>
            <a:off x="609600" y="4393274"/>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Keep records.</a:t>
            </a:r>
          </a:p>
        </p:txBody>
      </p:sp>
      <p:sp>
        <p:nvSpPr>
          <p:cNvPr id="6" name="Content Placeholder 2" descr="A projected actual is not an enforceable limit.&#10;">
            <a:extLst>
              <a:ext uri="{FF2B5EF4-FFF2-40B4-BE49-F238E27FC236}">
                <a16:creationId xmlns:a16="http://schemas.microsoft.com/office/drawing/2014/main" id="{2222107F-47ED-48AD-9265-E82A67627C41}"/>
              </a:ext>
            </a:extLst>
          </p:cNvPr>
          <p:cNvSpPr txBox="1">
            <a:spLocks/>
          </p:cNvSpPr>
          <p:nvPr/>
        </p:nvSpPr>
        <p:spPr>
          <a:xfrm>
            <a:off x="609600" y="5060024"/>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A projected actual is not an enforceable limit.</a:t>
            </a:r>
          </a:p>
        </p:txBody>
      </p:sp>
      <p:sp>
        <p:nvSpPr>
          <p:cNvPr id="7" name="Content Placeholder 2" descr="Cannot be used to define contemporaneous increases and decreases.  &#10;">
            <a:extLst>
              <a:ext uri="{FF2B5EF4-FFF2-40B4-BE49-F238E27FC236}">
                <a16:creationId xmlns:a16="http://schemas.microsoft.com/office/drawing/2014/main" id="{9732429A-1995-46D7-B5EA-D1A29EB64532}"/>
              </a:ext>
            </a:extLst>
          </p:cNvPr>
          <p:cNvSpPr txBox="1">
            <a:spLocks/>
          </p:cNvSpPr>
          <p:nvPr/>
        </p:nvSpPr>
        <p:spPr>
          <a:xfrm>
            <a:off x="609599" y="5833206"/>
            <a:ext cx="10961077" cy="810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600" dirty="0">
                <a:effectLst>
                  <a:glow rad="38100">
                    <a:schemeClr val="bg1">
                      <a:lumMod val="50000"/>
                      <a:lumOff val="50000"/>
                      <a:alpha val="20000"/>
                    </a:schemeClr>
                  </a:glow>
                </a:effectLst>
              </a:rPr>
              <a:t>Cannot be used to define contemporaneous increases and decreases.  </a:t>
            </a:r>
            <a:endParaRPr lang="en-US" sz="2600" dirty="0"/>
          </a:p>
        </p:txBody>
      </p:sp>
    </p:spTree>
    <p:extLst>
      <p:ext uri="{BB962C8B-B14F-4D97-AF65-F5344CB8AC3E}">
        <p14:creationId xmlns:p14="http://schemas.microsoft.com/office/powerpoint/2010/main" val="814534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0828-3F24-46EE-AC75-3918EE3EEE74}"/>
              </a:ext>
            </a:extLst>
          </p:cNvPr>
          <p:cNvSpPr>
            <a:spLocks noGrp="1"/>
          </p:cNvSpPr>
          <p:nvPr>
            <p:ph type="title"/>
          </p:nvPr>
        </p:nvSpPr>
        <p:spPr>
          <a:xfrm>
            <a:off x="609600" y="680946"/>
            <a:ext cx="10961077" cy="739481"/>
          </a:xfrm>
        </p:spPr>
        <p:txBody>
          <a:bodyPr/>
          <a:lstStyle/>
          <a:p>
            <a:pPr algn="ctr"/>
            <a:r>
              <a:rPr lang="en-US" dirty="0"/>
              <a:t>Could Have Accommodated </a:t>
            </a:r>
            <a:br>
              <a:rPr lang="en-US" dirty="0"/>
            </a:br>
            <a:r>
              <a:rPr lang="en-US" dirty="0"/>
              <a:t>(CHA) Considerations</a:t>
            </a:r>
          </a:p>
        </p:txBody>
      </p:sp>
      <p:sp>
        <p:nvSpPr>
          <p:cNvPr id="8" name="Content Placeholder 2">
            <a:extLst>
              <a:ext uri="{FF2B5EF4-FFF2-40B4-BE49-F238E27FC236}">
                <a16:creationId xmlns:a16="http://schemas.microsoft.com/office/drawing/2014/main" id="{71628773-FE88-471F-B262-9E8F42A81F57}"/>
              </a:ext>
            </a:extLst>
          </p:cNvPr>
          <p:cNvSpPr>
            <a:spLocks noGrp="1"/>
          </p:cNvSpPr>
          <p:nvPr>
            <p:ph idx="1"/>
          </p:nvPr>
        </p:nvSpPr>
        <p:spPr>
          <a:xfrm>
            <a:off x="609600" y="2362200"/>
            <a:ext cx="10961077" cy="3329482"/>
          </a:xfrm>
        </p:spPr>
        <p:txBody>
          <a:bodyPr/>
          <a:lstStyle/>
          <a:p>
            <a:pPr>
              <a:spcBef>
                <a:spcPts val="2400"/>
              </a:spcBef>
            </a:pPr>
            <a:r>
              <a:rPr lang="en-US" sz="2600" dirty="0"/>
              <a:t>In the estimation of a project’s emission increase, the source owner can exclude emissions that could have been accommodated during the selected baseline period, and that are also unrelated to the particular project. </a:t>
            </a:r>
          </a:p>
          <a:p>
            <a:pPr>
              <a:spcBef>
                <a:spcPts val="2400"/>
              </a:spcBef>
            </a:pPr>
            <a:r>
              <a:rPr lang="en-US" sz="2600" dirty="0"/>
              <a:t>The rule only allows CHA exclusion to be used in conjunction with the BAE to PAE test and not with BAE to PTE.</a:t>
            </a:r>
          </a:p>
          <a:p>
            <a:pPr>
              <a:spcBef>
                <a:spcPts val="2400"/>
              </a:spcBef>
            </a:pPr>
            <a:r>
              <a:rPr lang="en-US" sz="2600" cap="none" dirty="0">
                <a:solidFill>
                  <a:schemeClr val="tx1"/>
                </a:solidFill>
                <a:effectLst>
                  <a:glow rad="38100">
                    <a:schemeClr val="bg1">
                      <a:lumMod val="50000"/>
                      <a:lumOff val="50000"/>
                      <a:alpha val="20000"/>
                    </a:schemeClr>
                  </a:glow>
                </a:effectLst>
              </a:rPr>
              <a:t>Provide data to support accommodation.</a:t>
            </a:r>
            <a:endParaRPr lang="en-US" sz="2600" dirty="0"/>
          </a:p>
          <a:p>
            <a:endParaRPr lang="en-US" sz="2400" dirty="0"/>
          </a:p>
        </p:txBody>
      </p:sp>
    </p:spTree>
    <p:extLst>
      <p:ext uri="{BB962C8B-B14F-4D97-AF65-F5344CB8AC3E}">
        <p14:creationId xmlns:p14="http://schemas.microsoft.com/office/powerpoint/2010/main" val="21984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2B978-FDBC-4414-A0D6-EE6C85383207}"/>
              </a:ext>
            </a:extLst>
          </p:cNvPr>
          <p:cNvSpPr>
            <a:spLocks noGrp="1"/>
          </p:cNvSpPr>
          <p:nvPr>
            <p:ph type="title"/>
          </p:nvPr>
        </p:nvSpPr>
        <p:spPr>
          <a:xfrm>
            <a:off x="421181" y="651265"/>
            <a:ext cx="11349640" cy="814961"/>
          </a:xfrm>
        </p:spPr>
        <p:txBody>
          <a:bodyPr>
            <a:normAutofit/>
          </a:bodyPr>
          <a:lstStyle/>
          <a:p>
            <a:pPr algn="ctr"/>
            <a:r>
              <a:rPr lang="en-US" b="1" dirty="0"/>
              <a:t>Outline</a:t>
            </a:r>
            <a:endParaRPr lang="en-US" dirty="0"/>
          </a:p>
        </p:txBody>
      </p:sp>
      <p:sp>
        <p:nvSpPr>
          <p:cNvPr id="4" name="Rectangle 3">
            <a:extLst>
              <a:ext uri="{FF2B5EF4-FFF2-40B4-BE49-F238E27FC236}">
                <a16:creationId xmlns:a16="http://schemas.microsoft.com/office/drawing/2014/main" id="{CFE32D55-FA75-4CB8-91FF-FE679FF5A5CE}"/>
              </a:ext>
            </a:extLst>
          </p:cNvPr>
          <p:cNvSpPr/>
          <p:nvPr/>
        </p:nvSpPr>
        <p:spPr>
          <a:xfrm>
            <a:off x="152400" y="1623622"/>
            <a:ext cx="5714999" cy="93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Federal Applicability Overview</a:t>
            </a:r>
          </a:p>
        </p:txBody>
      </p:sp>
      <p:sp>
        <p:nvSpPr>
          <p:cNvPr id="11" name="Rectangle 10">
            <a:extLst>
              <a:ext uri="{FF2B5EF4-FFF2-40B4-BE49-F238E27FC236}">
                <a16:creationId xmlns:a16="http://schemas.microsoft.com/office/drawing/2014/main" id="{2A99FDB2-EF7F-4D91-BAD4-2F8483BA2760}"/>
              </a:ext>
            </a:extLst>
          </p:cNvPr>
          <p:cNvSpPr/>
          <p:nvPr/>
        </p:nvSpPr>
        <p:spPr>
          <a:xfrm>
            <a:off x="6324603" y="1619466"/>
            <a:ext cx="5446218" cy="938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Retrospective Review</a:t>
            </a:r>
          </a:p>
        </p:txBody>
      </p:sp>
      <p:sp>
        <p:nvSpPr>
          <p:cNvPr id="9" name="Rectangle 8">
            <a:extLst>
              <a:ext uri="{FF2B5EF4-FFF2-40B4-BE49-F238E27FC236}">
                <a16:creationId xmlns:a16="http://schemas.microsoft.com/office/drawing/2014/main" id="{5B4CB2CE-4138-43B5-B06A-6484230E2A40}"/>
              </a:ext>
            </a:extLst>
          </p:cNvPr>
          <p:cNvSpPr/>
          <p:nvPr/>
        </p:nvSpPr>
        <p:spPr>
          <a:xfrm>
            <a:off x="838200" y="3124200"/>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Major NSR Programs</a:t>
            </a:r>
          </a:p>
        </p:txBody>
      </p:sp>
      <p:sp>
        <p:nvSpPr>
          <p:cNvPr id="14" name="Rectangle 13">
            <a:extLst>
              <a:ext uri="{FF2B5EF4-FFF2-40B4-BE49-F238E27FC236}">
                <a16:creationId xmlns:a16="http://schemas.microsoft.com/office/drawing/2014/main" id="{98176AB4-6D22-4AD5-842B-844BBB1973AE}"/>
              </a:ext>
            </a:extLst>
          </p:cNvPr>
          <p:cNvSpPr/>
          <p:nvPr/>
        </p:nvSpPr>
        <p:spPr>
          <a:xfrm>
            <a:off x="866292" y="4349418"/>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Terminology</a:t>
            </a:r>
          </a:p>
        </p:txBody>
      </p:sp>
      <p:sp>
        <p:nvSpPr>
          <p:cNvPr id="16" name="Rectangle 15">
            <a:extLst>
              <a:ext uri="{FF2B5EF4-FFF2-40B4-BE49-F238E27FC236}">
                <a16:creationId xmlns:a16="http://schemas.microsoft.com/office/drawing/2014/main" id="{364050FA-B745-40F8-8683-43E3618077E7}"/>
              </a:ext>
            </a:extLst>
          </p:cNvPr>
          <p:cNvSpPr/>
          <p:nvPr/>
        </p:nvSpPr>
        <p:spPr>
          <a:xfrm>
            <a:off x="864524" y="5589876"/>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Federal Applicability Test</a:t>
            </a:r>
          </a:p>
        </p:txBody>
      </p:sp>
      <p:sp>
        <p:nvSpPr>
          <p:cNvPr id="20" name="Rectangle 19">
            <a:extLst>
              <a:ext uri="{FF2B5EF4-FFF2-40B4-BE49-F238E27FC236}">
                <a16:creationId xmlns:a16="http://schemas.microsoft.com/office/drawing/2014/main" id="{5A4951B0-61FE-4352-9586-A98FE28663B6}"/>
              </a:ext>
            </a:extLst>
          </p:cNvPr>
          <p:cNvSpPr/>
          <p:nvPr/>
        </p:nvSpPr>
        <p:spPr>
          <a:xfrm>
            <a:off x="6849686" y="5547100"/>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How It Is Applied</a:t>
            </a:r>
          </a:p>
        </p:txBody>
      </p:sp>
      <p:sp>
        <p:nvSpPr>
          <p:cNvPr id="21" name="Rectangle 20">
            <a:extLst>
              <a:ext uri="{FF2B5EF4-FFF2-40B4-BE49-F238E27FC236}">
                <a16:creationId xmlns:a16="http://schemas.microsoft.com/office/drawing/2014/main" id="{C2E861CD-551E-4425-8ED1-419533083F6B}"/>
              </a:ext>
            </a:extLst>
          </p:cNvPr>
          <p:cNvSpPr/>
          <p:nvPr/>
        </p:nvSpPr>
        <p:spPr>
          <a:xfrm>
            <a:off x="6849686" y="4349418"/>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Available Guidance</a:t>
            </a:r>
          </a:p>
        </p:txBody>
      </p:sp>
      <p:sp>
        <p:nvSpPr>
          <p:cNvPr id="22" name="Rectangle 21">
            <a:extLst>
              <a:ext uri="{FF2B5EF4-FFF2-40B4-BE49-F238E27FC236}">
                <a16:creationId xmlns:a16="http://schemas.microsoft.com/office/drawing/2014/main" id="{EA43432A-D286-4AAA-AC9A-147FABAD1D96}"/>
              </a:ext>
            </a:extLst>
          </p:cNvPr>
          <p:cNvSpPr/>
          <p:nvPr/>
        </p:nvSpPr>
        <p:spPr>
          <a:xfrm>
            <a:off x="6849686" y="3163687"/>
            <a:ext cx="4572000" cy="938993"/>
          </a:xfrm>
          <a:prstGeom prst="rect">
            <a:avLst/>
          </a:prstGeom>
          <a:solidFill>
            <a:srgbClr val="799B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The Concept</a:t>
            </a:r>
          </a:p>
        </p:txBody>
      </p:sp>
    </p:spTree>
    <p:extLst>
      <p:ext uri="{BB962C8B-B14F-4D97-AF65-F5344CB8AC3E}">
        <p14:creationId xmlns:p14="http://schemas.microsoft.com/office/powerpoint/2010/main" val="3533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9" grpId="0" animBg="1"/>
      <p:bldP spid="14" grpId="0" animBg="1"/>
      <p:bldP spid="16"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938D-7FA8-4502-983B-8FFE13B4879C}"/>
              </a:ext>
            </a:extLst>
          </p:cNvPr>
          <p:cNvSpPr>
            <a:spLocks noGrp="1"/>
          </p:cNvSpPr>
          <p:nvPr>
            <p:ph type="title"/>
          </p:nvPr>
        </p:nvSpPr>
        <p:spPr/>
        <p:txBody>
          <a:bodyPr/>
          <a:lstStyle/>
          <a:p>
            <a:pPr algn="ctr"/>
            <a:r>
              <a:rPr lang="en-US" dirty="0"/>
              <a:t>Could Have Accommodated </a:t>
            </a:r>
            <a:br>
              <a:rPr lang="en-US" dirty="0"/>
            </a:br>
            <a:r>
              <a:rPr lang="en-US" dirty="0"/>
              <a:t>Criteria</a:t>
            </a:r>
          </a:p>
        </p:txBody>
      </p:sp>
      <p:sp>
        <p:nvSpPr>
          <p:cNvPr id="7" name="Content Placeholder 2">
            <a:extLst>
              <a:ext uri="{FF2B5EF4-FFF2-40B4-BE49-F238E27FC236}">
                <a16:creationId xmlns:a16="http://schemas.microsoft.com/office/drawing/2014/main" id="{40791E93-7A18-4D57-A474-0509686CF321}"/>
              </a:ext>
            </a:extLst>
          </p:cNvPr>
          <p:cNvSpPr>
            <a:spLocks noGrp="1"/>
          </p:cNvSpPr>
          <p:nvPr>
            <p:ph idx="1"/>
          </p:nvPr>
        </p:nvSpPr>
        <p:spPr/>
        <p:txBody>
          <a:bodyPr/>
          <a:lstStyle/>
          <a:p>
            <a:pPr>
              <a:spcBef>
                <a:spcPts val="2400"/>
              </a:spcBef>
            </a:pPr>
            <a:r>
              <a:rPr lang="en-US" cap="none" dirty="0">
                <a:solidFill>
                  <a:schemeClr val="tx1"/>
                </a:solidFill>
                <a:effectLst>
                  <a:glow rad="38100">
                    <a:schemeClr val="bg1">
                      <a:lumMod val="50000"/>
                      <a:lumOff val="50000"/>
                      <a:alpha val="20000"/>
                    </a:schemeClr>
                  </a:glow>
                </a:effectLst>
              </a:rPr>
              <a:t>The facility was legally and physically capable of sustaining the operating conditions associated with the accommodated emission rate during the baseline period.</a:t>
            </a:r>
          </a:p>
          <a:p>
            <a:pPr>
              <a:spcBef>
                <a:spcPts val="2400"/>
              </a:spcBef>
            </a:pPr>
            <a:r>
              <a:rPr lang="en-US" cap="none" dirty="0">
                <a:solidFill>
                  <a:schemeClr val="tx1"/>
                </a:solidFill>
                <a:effectLst>
                  <a:glow rad="38100">
                    <a:schemeClr val="bg1">
                      <a:lumMod val="50000"/>
                      <a:lumOff val="50000"/>
                      <a:alpha val="20000"/>
                    </a:schemeClr>
                  </a:glow>
                </a:effectLst>
              </a:rPr>
              <a:t>Excluded emissions must be unrelated to the project.</a:t>
            </a:r>
          </a:p>
          <a:p>
            <a:endParaRPr lang="en-US" sz="2400" dirty="0"/>
          </a:p>
        </p:txBody>
      </p:sp>
    </p:spTree>
    <p:extLst>
      <p:ext uri="{BB962C8B-B14F-4D97-AF65-F5344CB8AC3E}">
        <p14:creationId xmlns:p14="http://schemas.microsoft.com/office/powerpoint/2010/main" val="42281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14CD-AE2B-4DAE-B001-41E1F59AE5B7}"/>
              </a:ext>
            </a:extLst>
          </p:cNvPr>
          <p:cNvSpPr>
            <a:spLocks noGrp="1"/>
          </p:cNvSpPr>
          <p:nvPr>
            <p:ph type="title"/>
          </p:nvPr>
        </p:nvSpPr>
        <p:spPr/>
        <p:txBody>
          <a:bodyPr/>
          <a:lstStyle/>
          <a:p>
            <a:pPr algn="ctr"/>
            <a:r>
              <a:rPr lang="en-US" dirty="0"/>
              <a:t>Step 2</a:t>
            </a:r>
            <a:br>
              <a:rPr lang="en-US" dirty="0"/>
            </a:br>
            <a:r>
              <a:rPr lang="en-US" dirty="0"/>
              <a:t>Net Emission Increase</a:t>
            </a:r>
            <a:endParaRPr lang="en-US" strike="sngStrike" dirty="0">
              <a:solidFill>
                <a:srgbClr val="FF0000"/>
              </a:solidFill>
            </a:endParaRPr>
          </a:p>
        </p:txBody>
      </p:sp>
      <p:sp>
        <p:nvSpPr>
          <p:cNvPr id="3" name="Content Placeholder 2">
            <a:extLst>
              <a:ext uri="{FF2B5EF4-FFF2-40B4-BE49-F238E27FC236}">
                <a16:creationId xmlns:a16="http://schemas.microsoft.com/office/drawing/2014/main" id="{7E9F5F10-4B06-48B2-A373-E925DDE11A3A}"/>
              </a:ext>
            </a:extLst>
          </p:cNvPr>
          <p:cNvSpPr>
            <a:spLocks noGrp="1"/>
          </p:cNvSpPr>
          <p:nvPr>
            <p:ph idx="1"/>
          </p:nvPr>
        </p:nvSpPr>
        <p:spPr>
          <a:xfrm>
            <a:off x="609600" y="2581796"/>
            <a:ext cx="10961077" cy="912842"/>
          </a:xfrm>
        </p:spPr>
        <p:txBody>
          <a:bodyPr/>
          <a:lstStyle/>
          <a:p>
            <a:pPr defTabSz="457200">
              <a:spcBef>
                <a:spcPts val="0"/>
              </a:spcBef>
              <a:spcAft>
                <a:spcPts val="3200"/>
              </a:spcAft>
              <a:defRPr/>
            </a:pPr>
            <a:r>
              <a:rPr lang="en-US" dirty="0">
                <a:solidFill>
                  <a:schemeClr val="tx1"/>
                </a:solidFill>
              </a:rPr>
              <a:t>Evaluate net emissions increases in the project’s </a:t>
            </a:r>
            <a:r>
              <a:rPr lang="en-US" b="1" dirty="0">
                <a:solidFill>
                  <a:schemeClr val="accent1"/>
                </a:solidFill>
              </a:rPr>
              <a:t>contemporaneous</a:t>
            </a:r>
            <a:r>
              <a:rPr lang="en-US" dirty="0">
                <a:solidFill>
                  <a:schemeClr val="accent1"/>
                </a:solidFill>
              </a:rPr>
              <a:t> </a:t>
            </a:r>
            <a:r>
              <a:rPr lang="en-US" b="1" dirty="0">
                <a:solidFill>
                  <a:schemeClr val="accent1"/>
                </a:solidFill>
              </a:rPr>
              <a:t>period</a:t>
            </a:r>
            <a:r>
              <a:rPr lang="en-US" sz="2400" b="1" dirty="0">
                <a:solidFill>
                  <a:schemeClr val="accent1"/>
                </a:solidFill>
              </a:rPr>
              <a:t>.</a:t>
            </a:r>
            <a:endParaRPr lang="en-US" sz="2400" dirty="0">
              <a:solidFill>
                <a:schemeClr val="accent1"/>
              </a:solidFill>
            </a:endParaRPr>
          </a:p>
        </p:txBody>
      </p:sp>
      <p:sp>
        <p:nvSpPr>
          <p:cNvPr id="7" name="Content Placeholder 2">
            <a:extLst>
              <a:ext uri="{FF2B5EF4-FFF2-40B4-BE49-F238E27FC236}">
                <a16:creationId xmlns:a16="http://schemas.microsoft.com/office/drawing/2014/main" id="{C1442FC8-FD3D-43F6-B4B9-08D3D69ABB12}"/>
              </a:ext>
            </a:extLst>
          </p:cNvPr>
          <p:cNvSpPr txBox="1">
            <a:spLocks/>
          </p:cNvSpPr>
          <p:nvPr/>
        </p:nvSpPr>
        <p:spPr>
          <a:xfrm>
            <a:off x="609598" y="3725575"/>
            <a:ext cx="10961077" cy="912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ts val="0"/>
              </a:spcBef>
              <a:spcAft>
                <a:spcPts val="3200"/>
              </a:spcAft>
              <a:defRPr/>
            </a:pPr>
            <a:r>
              <a:rPr lang="en-US" dirty="0"/>
              <a:t>Applies to only existing major sources</a:t>
            </a:r>
            <a:r>
              <a:rPr lang="en-US" b="1" dirty="0"/>
              <a:t>.</a:t>
            </a:r>
            <a:endParaRPr lang="en-US" dirty="0"/>
          </a:p>
        </p:txBody>
      </p:sp>
      <p:sp>
        <p:nvSpPr>
          <p:cNvPr id="8" name="Content Placeholder 2">
            <a:extLst>
              <a:ext uri="{FF2B5EF4-FFF2-40B4-BE49-F238E27FC236}">
                <a16:creationId xmlns:a16="http://schemas.microsoft.com/office/drawing/2014/main" id="{479EB431-0E88-4803-906E-D9597B0A6F38}"/>
              </a:ext>
            </a:extLst>
          </p:cNvPr>
          <p:cNvSpPr txBox="1">
            <a:spLocks/>
          </p:cNvSpPr>
          <p:nvPr/>
        </p:nvSpPr>
        <p:spPr>
          <a:xfrm>
            <a:off x="609599" y="4869355"/>
            <a:ext cx="10961077" cy="912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ts val="0"/>
              </a:spcBef>
              <a:spcAft>
                <a:spcPts val="3200"/>
              </a:spcAft>
              <a:defRPr/>
            </a:pPr>
            <a:r>
              <a:rPr lang="en-US" dirty="0"/>
              <a:t>Conducted per pollutant.</a:t>
            </a:r>
          </a:p>
        </p:txBody>
      </p:sp>
    </p:spTree>
    <p:extLst>
      <p:ext uri="{BB962C8B-B14F-4D97-AF65-F5344CB8AC3E}">
        <p14:creationId xmlns:p14="http://schemas.microsoft.com/office/powerpoint/2010/main" val="321099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05F8-F32C-4BAD-B681-C92475EFEBE5}"/>
              </a:ext>
            </a:extLst>
          </p:cNvPr>
          <p:cNvSpPr>
            <a:spLocks noGrp="1"/>
          </p:cNvSpPr>
          <p:nvPr>
            <p:ph type="title"/>
          </p:nvPr>
        </p:nvSpPr>
        <p:spPr/>
        <p:txBody>
          <a:bodyPr/>
          <a:lstStyle/>
          <a:p>
            <a:pPr algn="ctr"/>
            <a:r>
              <a:rPr lang="en-US" dirty="0"/>
              <a:t>Contemporaneous Period</a:t>
            </a:r>
          </a:p>
        </p:txBody>
      </p:sp>
      <p:sp>
        <p:nvSpPr>
          <p:cNvPr id="3" name="Content Placeholder 2">
            <a:extLst>
              <a:ext uri="{FF2B5EF4-FFF2-40B4-BE49-F238E27FC236}">
                <a16:creationId xmlns:a16="http://schemas.microsoft.com/office/drawing/2014/main" id="{B023ED77-61AA-4B03-AB5B-CBCBA62B968D}"/>
              </a:ext>
            </a:extLst>
          </p:cNvPr>
          <p:cNvSpPr>
            <a:spLocks noGrp="1"/>
          </p:cNvSpPr>
          <p:nvPr>
            <p:ph idx="1"/>
          </p:nvPr>
        </p:nvSpPr>
        <p:spPr>
          <a:xfrm>
            <a:off x="609600" y="2273979"/>
            <a:ext cx="11246427" cy="1155022"/>
          </a:xfrm>
        </p:spPr>
        <p:txBody>
          <a:bodyPr/>
          <a:lstStyle/>
          <a:p>
            <a:r>
              <a:rPr lang="en-US" dirty="0"/>
              <a:t>Contemporaneous Window = [5 years prior to Start of Construction (SOC) to Start of Operation (SOO)].</a:t>
            </a:r>
          </a:p>
          <a:p>
            <a:endParaRPr lang="en-US" sz="2400" dirty="0"/>
          </a:p>
        </p:txBody>
      </p:sp>
      <p:sp>
        <p:nvSpPr>
          <p:cNvPr id="4" name="Content Placeholder 2">
            <a:extLst>
              <a:ext uri="{FF2B5EF4-FFF2-40B4-BE49-F238E27FC236}">
                <a16:creationId xmlns:a16="http://schemas.microsoft.com/office/drawing/2014/main" id="{3E97C502-2DCF-495D-9E10-E5746175CAE0}"/>
              </a:ext>
            </a:extLst>
          </p:cNvPr>
          <p:cNvSpPr txBox="1">
            <a:spLocks/>
          </p:cNvSpPr>
          <p:nvPr/>
        </p:nvSpPr>
        <p:spPr>
          <a:xfrm>
            <a:off x="609599" y="3778671"/>
            <a:ext cx="10961077" cy="9284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Creditable emissions (increases + decreases) in the contemporaneous window (Table 3F).</a:t>
            </a:r>
          </a:p>
          <a:p>
            <a:pPr marL="0" indent="0">
              <a:buNone/>
            </a:pPr>
            <a:r>
              <a:rPr lang="en-US" sz="2400" dirty="0"/>
              <a:t>	    		</a:t>
            </a:r>
          </a:p>
          <a:p>
            <a:pPr marL="0" indent="0">
              <a:buNone/>
            </a:pPr>
            <a:endParaRPr lang="en-US" sz="2400" dirty="0"/>
          </a:p>
          <a:p>
            <a:pPr marL="0" indent="0">
              <a:buNone/>
            </a:pPr>
            <a:r>
              <a:rPr lang="en-US" sz="2400" dirty="0"/>
              <a:t>		</a:t>
            </a:r>
          </a:p>
        </p:txBody>
      </p:sp>
      <p:sp>
        <p:nvSpPr>
          <p:cNvPr id="5" name="Content Placeholder 2">
            <a:extLst>
              <a:ext uri="{FF2B5EF4-FFF2-40B4-BE49-F238E27FC236}">
                <a16:creationId xmlns:a16="http://schemas.microsoft.com/office/drawing/2014/main" id="{A1104CEE-8D71-4A04-BD2D-3E1C7FBD876B}"/>
              </a:ext>
            </a:extLst>
          </p:cNvPr>
          <p:cNvSpPr txBox="1">
            <a:spLocks/>
          </p:cNvSpPr>
          <p:nvPr/>
        </p:nvSpPr>
        <p:spPr>
          <a:xfrm>
            <a:off x="649033" y="5288856"/>
            <a:ext cx="10961077" cy="464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NEI ≥ Major Modification  ► Federal permitting applies.	</a:t>
            </a:r>
            <a:r>
              <a:rPr lang="en-US" sz="2400" dirty="0"/>
              <a:t>    		</a:t>
            </a:r>
          </a:p>
        </p:txBody>
      </p:sp>
    </p:spTree>
    <p:extLst>
      <p:ext uri="{BB962C8B-B14F-4D97-AF65-F5344CB8AC3E}">
        <p14:creationId xmlns:p14="http://schemas.microsoft.com/office/powerpoint/2010/main" val="30846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9511"/>
            <a:ext cx="12192001" cy="585418"/>
          </a:xfrm>
          <a:noFill/>
          <a:ln w="9525">
            <a:noFill/>
            <a:miter lim="800000"/>
            <a:headEnd/>
            <a:tailEnd/>
          </a:ln>
        </p:spPr>
        <p:txBody>
          <a:bodyPr vert="horz" wrap="square" lIns="92075" tIns="46038" rIns="92075" bIns="46038" numCol="1" anchor="ctr" anchorCtr="0" compatLnSpc="1">
            <a:prstTxWarp prst="textNoShape">
              <a:avLst/>
            </a:prstTxWarp>
          </a:bodyPr>
          <a:lstStyle/>
          <a:p>
            <a:pPr algn="ctr"/>
            <a:r>
              <a:rPr lang="en-US" dirty="0"/>
              <a:t>Contemporaneous &amp; BAE</a:t>
            </a:r>
          </a:p>
        </p:txBody>
      </p:sp>
      <p:graphicFrame>
        <p:nvGraphicFramePr>
          <p:cNvPr id="4" name="Content Placeholder 3" descr="Timeline indicating extent of contemporaneous period from 2013 to 2020 showing application received in 2017, start of construction in 2018, five years prior to start of construction in 2013, start of contemporaneous period in 2013, start of operation in 2020, and end of contemporaneous period in 2020.&#10;&#10;Ten year current project baseline actual emissions (BAE) period shown from 2008 to 2018, the current project 24-month BAE shown from 2013 to 2015, the 10 year prior project BAE period shown from 2004 to 2014, and the prior project 24 month BAE shown from 2005 to 2007.&#10;&#10;Additional information can be found in the speaker notes."/>
          <p:cNvGraphicFramePr>
            <a:graphicFrameLocks noGrp="1"/>
          </p:cNvGraphicFramePr>
          <p:nvPr>
            <p:ph idx="1"/>
            <p:extLst>
              <p:ext uri="{D42A27DB-BD31-4B8C-83A1-F6EECF244321}">
                <p14:modId xmlns:p14="http://schemas.microsoft.com/office/powerpoint/2010/main" val="17188738"/>
              </p:ext>
            </p:extLst>
          </p:nvPr>
        </p:nvGraphicFramePr>
        <p:xfrm>
          <a:off x="1166004" y="1763441"/>
          <a:ext cx="10585390" cy="2804160"/>
        </p:xfrm>
        <a:graphic>
          <a:graphicData uri="http://schemas.openxmlformats.org/drawingml/2006/table">
            <a:tbl>
              <a:tblPr firstRow="1" bandRow="1">
                <a:tableStyleId>{5C22544A-7EE6-4342-B048-85BDC9FD1C3A}</a:tableStyleId>
              </a:tblPr>
              <a:tblGrid>
                <a:gridCol w="622670">
                  <a:extLst>
                    <a:ext uri="{9D8B030D-6E8A-4147-A177-3AD203B41FA5}">
                      <a16:colId xmlns:a16="http://schemas.microsoft.com/office/drawing/2014/main" val="20000"/>
                    </a:ext>
                  </a:extLst>
                </a:gridCol>
                <a:gridCol w="622670">
                  <a:extLst>
                    <a:ext uri="{9D8B030D-6E8A-4147-A177-3AD203B41FA5}">
                      <a16:colId xmlns:a16="http://schemas.microsoft.com/office/drawing/2014/main" val="20001"/>
                    </a:ext>
                  </a:extLst>
                </a:gridCol>
                <a:gridCol w="622670">
                  <a:extLst>
                    <a:ext uri="{9D8B030D-6E8A-4147-A177-3AD203B41FA5}">
                      <a16:colId xmlns:a16="http://schemas.microsoft.com/office/drawing/2014/main" val="20002"/>
                    </a:ext>
                  </a:extLst>
                </a:gridCol>
                <a:gridCol w="622670">
                  <a:extLst>
                    <a:ext uri="{9D8B030D-6E8A-4147-A177-3AD203B41FA5}">
                      <a16:colId xmlns:a16="http://schemas.microsoft.com/office/drawing/2014/main" val="20003"/>
                    </a:ext>
                  </a:extLst>
                </a:gridCol>
                <a:gridCol w="622670">
                  <a:extLst>
                    <a:ext uri="{9D8B030D-6E8A-4147-A177-3AD203B41FA5}">
                      <a16:colId xmlns:a16="http://schemas.microsoft.com/office/drawing/2014/main" val="20004"/>
                    </a:ext>
                  </a:extLst>
                </a:gridCol>
                <a:gridCol w="622670">
                  <a:extLst>
                    <a:ext uri="{9D8B030D-6E8A-4147-A177-3AD203B41FA5}">
                      <a16:colId xmlns:a16="http://schemas.microsoft.com/office/drawing/2014/main" val="20005"/>
                    </a:ext>
                  </a:extLst>
                </a:gridCol>
                <a:gridCol w="622670">
                  <a:extLst>
                    <a:ext uri="{9D8B030D-6E8A-4147-A177-3AD203B41FA5}">
                      <a16:colId xmlns:a16="http://schemas.microsoft.com/office/drawing/2014/main" val="20006"/>
                    </a:ext>
                  </a:extLst>
                </a:gridCol>
                <a:gridCol w="622670">
                  <a:extLst>
                    <a:ext uri="{9D8B030D-6E8A-4147-A177-3AD203B41FA5}">
                      <a16:colId xmlns:a16="http://schemas.microsoft.com/office/drawing/2014/main" val="20007"/>
                    </a:ext>
                  </a:extLst>
                </a:gridCol>
                <a:gridCol w="622670">
                  <a:extLst>
                    <a:ext uri="{9D8B030D-6E8A-4147-A177-3AD203B41FA5}">
                      <a16:colId xmlns:a16="http://schemas.microsoft.com/office/drawing/2014/main" val="20008"/>
                    </a:ext>
                  </a:extLst>
                </a:gridCol>
                <a:gridCol w="622670">
                  <a:extLst>
                    <a:ext uri="{9D8B030D-6E8A-4147-A177-3AD203B41FA5}">
                      <a16:colId xmlns:a16="http://schemas.microsoft.com/office/drawing/2014/main" val="20009"/>
                    </a:ext>
                  </a:extLst>
                </a:gridCol>
                <a:gridCol w="622670">
                  <a:extLst>
                    <a:ext uri="{9D8B030D-6E8A-4147-A177-3AD203B41FA5}">
                      <a16:colId xmlns:a16="http://schemas.microsoft.com/office/drawing/2014/main" val="20010"/>
                    </a:ext>
                  </a:extLst>
                </a:gridCol>
                <a:gridCol w="622670">
                  <a:extLst>
                    <a:ext uri="{9D8B030D-6E8A-4147-A177-3AD203B41FA5}">
                      <a16:colId xmlns:a16="http://schemas.microsoft.com/office/drawing/2014/main" val="20011"/>
                    </a:ext>
                  </a:extLst>
                </a:gridCol>
                <a:gridCol w="622670">
                  <a:extLst>
                    <a:ext uri="{9D8B030D-6E8A-4147-A177-3AD203B41FA5}">
                      <a16:colId xmlns:a16="http://schemas.microsoft.com/office/drawing/2014/main" val="20012"/>
                    </a:ext>
                  </a:extLst>
                </a:gridCol>
                <a:gridCol w="622670">
                  <a:extLst>
                    <a:ext uri="{9D8B030D-6E8A-4147-A177-3AD203B41FA5}">
                      <a16:colId xmlns:a16="http://schemas.microsoft.com/office/drawing/2014/main" val="20013"/>
                    </a:ext>
                  </a:extLst>
                </a:gridCol>
                <a:gridCol w="622670">
                  <a:extLst>
                    <a:ext uri="{9D8B030D-6E8A-4147-A177-3AD203B41FA5}">
                      <a16:colId xmlns:a16="http://schemas.microsoft.com/office/drawing/2014/main" val="20014"/>
                    </a:ext>
                  </a:extLst>
                </a:gridCol>
                <a:gridCol w="622670">
                  <a:extLst>
                    <a:ext uri="{9D8B030D-6E8A-4147-A177-3AD203B41FA5}">
                      <a16:colId xmlns:a16="http://schemas.microsoft.com/office/drawing/2014/main" val="20015"/>
                    </a:ext>
                  </a:extLst>
                </a:gridCol>
                <a:gridCol w="622670">
                  <a:extLst>
                    <a:ext uri="{9D8B030D-6E8A-4147-A177-3AD203B41FA5}">
                      <a16:colId xmlns:a16="http://schemas.microsoft.com/office/drawing/2014/main" val="20016"/>
                    </a:ext>
                  </a:extLst>
                </a:gridCol>
              </a:tblGrid>
              <a:tr h="375920">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0080">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920">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920">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0080">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solidFill>
                          <a:schemeClr val="tx1"/>
                        </a:solidFill>
                      </a:endParaRPr>
                    </a:p>
                  </a:txBody>
                  <a:tcPr marL="121920" marR="12192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920">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65" name="TextBox 64">
            <a:extLst>
              <a:ext uri="{FF2B5EF4-FFF2-40B4-BE49-F238E27FC236}">
                <a16:creationId xmlns:a16="http://schemas.microsoft.com/office/drawing/2014/main" id="{68E6AA11-4024-4DCC-8CE2-76C8415DDC92}"/>
              </a:ext>
            </a:extLst>
          </p:cNvPr>
          <p:cNvSpPr txBox="1"/>
          <p:nvPr/>
        </p:nvSpPr>
        <p:spPr>
          <a:xfrm rot="16200000">
            <a:off x="893759" y="3289165"/>
            <a:ext cx="1198209" cy="461665"/>
          </a:xfrm>
          <a:prstGeom prst="rect">
            <a:avLst/>
          </a:prstGeom>
          <a:noFill/>
        </p:spPr>
        <p:txBody>
          <a:bodyPr wrap="square" rtlCol="0">
            <a:spAutoFit/>
          </a:bodyPr>
          <a:lstStyle/>
          <a:p>
            <a:r>
              <a:rPr lang="en-US" sz="2400" dirty="0"/>
              <a:t>2012</a:t>
            </a:r>
          </a:p>
        </p:txBody>
      </p:sp>
      <p:grpSp>
        <p:nvGrpSpPr>
          <p:cNvPr id="13" name="Group 12" descr="the BAE were determined using actual emissions from the 24-month period spanning 2015-2016">
            <a:extLst>
              <a:ext uri="{FF2B5EF4-FFF2-40B4-BE49-F238E27FC236}">
                <a16:creationId xmlns:a16="http://schemas.microsoft.com/office/drawing/2014/main" id="{AF1B2398-3E76-41E4-B41F-B2F27ED2004C}"/>
              </a:ext>
            </a:extLst>
          </p:cNvPr>
          <p:cNvGrpSpPr/>
          <p:nvPr/>
        </p:nvGrpSpPr>
        <p:grpSpPr>
          <a:xfrm>
            <a:off x="3316250" y="2049708"/>
            <a:ext cx="1600200" cy="1216356"/>
            <a:chOff x="1607741" y="2203311"/>
            <a:chExt cx="1200149" cy="912269"/>
          </a:xfrm>
        </p:grpSpPr>
        <p:sp>
          <p:nvSpPr>
            <p:cNvPr id="53" name="TextBox 52" descr="the current project 24-month baseline actual emission period was chosen as 2015-2016 from the 10-year baseline actual emissions period ">
              <a:extLst>
                <a:ext uri="{FF2B5EF4-FFF2-40B4-BE49-F238E27FC236}">
                  <a16:creationId xmlns:a16="http://schemas.microsoft.com/office/drawing/2014/main" id="{B33BA5C3-1889-4648-BC72-37792B07E32F}"/>
                </a:ext>
              </a:extLst>
            </p:cNvPr>
            <p:cNvSpPr txBox="1"/>
            <p:nvPr/>
          </p:nvSpPr>
          <p:spPr>
            <a:xfrm>
              <a:off x="1897446" y="2769331"/>
              <a:ext cx="910444" cy="346249"/>
            </a:xfrm>
            <a:prstGeom prst="rect">
              <a:avLst/>
            </a:prstGeom>
            <a:solidFill>
              <a:schemeClr val="accent2"/>
            </a:solidFill>
          </p:spPr>
          <p:txBody>
            <a:bodyPr wrap="square" rtlCol="0">
              <a:spAutoFit/>
            </a:bodyPr>
            <a:lstStyle/>
            <a:p>
              <a:pPr algn="ctr"/>
              <a:r>
                <a:rPr lang="en-US" sz="2400" dirty="0"/>
                <a:t>BAE</a:t>
              </a:r>
            </a:p>
          </p:txBody>
        </p:sp>
        <p:sp>
          <p:nvSpPr>
            <p:cNvPr id="75" name="TextBox 74">
              <a:extLst>
                <a:ext uri="{FF2B5EF4-FFF2-40B4-BE49-F238E27FC236}">
                  <a16:creationId xmlns:a16="http://schemas.microsoft.com/office/drawing/2014/main" id="{E356F54B-C360-43BB-B9FD-72FB616A7A8B}"/>
                </a:ext>
              </a:extLst>
            </p:cNvPr>
            <p:cNvSpPr txBox="1"/>
            <p:nvPr/>
          </p:nvSpPr>
          <p:spPr>
            <a:xfrm>
              <a:off x="1607741" y="2203311"/>
              <a:ext cx="1200149" cy="530915"/>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tx1"/>
                  </a:solidFill>
                </a:rPr>
                <a:t>Consecutive  24-month</a:t>
              </a:r>
            </a:p>
          </p:txBody>
        </p:sp>
      </p:grpSp>
      <p:sp>
        <p:nvSpPr>
          <p:cNvPr id="38" name="TextBox 37">
            <a:extLst>
              <a:ext uri="{FF2B5EF4-FFF2-40B4-BE49-F238E27FC236}">
                <a16:creationId xmlns:a16="http://schemas.microsoft.com/office/drawing/2014/main" id="{090EC42B-6C95-476D-8D2E-0BC1C6C090B9}"/>
              </a:ext>
            </a:extLst>
          </p:cNvPr>
          <p:cNvSpPr txBox="1"/>
          <p:nvPr/>
        </p:nvSpPr>
        <p:spPr>
          <a:xfrm rot="16200000">
            <a:off x="5269547" y="3337566"/>
            <a:ext cx="1192277" cy="461665"/>
          </a:xfrm>
          <a:prstGeom prst="rect">
            <a:avLst/>
          </a:prstGeom>
          <a:noFill/>
          <a:ln>
            <a:noFill/>
          </a:ln>
        </p:spPr>
        <p:txBody>
          <a:bodyPr wrap="square" rtlCol="0">
            <a:spAutoFit/>
          </a:bodyPr>
          <a:lstStyle/>
          <a:p>
            <a:r>
              <a:rPr lang="en-US" sz="2400" dirty="0"/>
              <a:t>2019</a:t>
            </a:r>
          </a:p>
        </p:txBody>
      </p:sp>
      <p:grpSp>
        <p:nvGrpSpPr>
          <p:cNvPr id="8" name="Group 7" descr="the application was received in 2019">
            <a:extLst>
              <a:ext uri="{FF2B5EF4-FFF2-40B4-BE49-F238E27FC236}">
                <a16:creationId xmlns:a16="http://schemas.microsoft.com/office/drawing/2014/main" id="{DE8A485D-C193-4DBE-B984-61F93C5B567A}"/>
              </a:ext>
            </a:extLst>
          </p:cNvPr>
          <p:cNvGrpSpPr/>
          <p:nvPr/>
        </p:nvGrpSpPr>
        <p:grpSpPr>
          <a:xfrm>
            <a:off x="6107974" y="2233053"/>
            <a:ext cx="1831032" cy="1910892"/>
            <a:chOff x="4033079" y="2309667"/>
            <a:chExt cx="1373273" cy="1433169"/>
          </a:xfrm>
        </p:grpSpPr>
        <p:sp>
          <p:nvSpPr>
            <p:cNvPr id="5" name="TextBox 4"/>
            <p:cNvSpPr txBox="1"/>
            <p:nvPr/>
          </p:nvSpPr>
          <p:spPr>
            <a:xfrm>
              <a:off x="4033079" y="2309667"/>
              <a:ext cx="1200148" cy="530915"/>
            </a:xfrm>
            <a:prstGeom prst="rect">
              <a:avLst/>
            </a:prstGeom>
            <a:solidFill>
              <a:schemeClr val="bg2">
                <a:lumMod val="90000"/>
              </a:schemeClr>
            </a:solidFill>
          </p:spPr>
          <p:txBody>
            <a:bodyPr wrap="square" rtlCol="0">
              <a:spAutoFit/>
            </a:bodyPr>
            <a:lstStyle/>
            <a:p>
              <a:r>
                <a:rPr lang="en-US" sz="2000" dirty="0">
                  <a:latin typeface="+mn-lt"/>
                </a:rPr>
                <a:t>Application Received</a:t>
              </a:r>
            </a:p>
          </p:txBody>
        </p:sp>
        <p:sp>
          <p:nvSpPr>
            <p:cNvPr id="7" name="TextBox 6">
              <a:extLst>
                <a:ext uri="{FF2B5EF4-FFF2-40B4-BE49-F238E27FC236}">
                  <a16:creationId xmlns:a16="http://schemas.microsoft.com/office/drawing/2014/main" id="{4765BE90-F5C9-4053-BE69-7BB1C22603F8}"/>
                </a:ext>
              </a:extLst>
            </p:cNvPr>
            <p:cNvSpPr txBox="1"/>
            <p:nvPr/>
          </p:nvSpPr>
          <p:spPr>
            <a:xfrm rot="16200000">
              <a:off x="4790879" y="3127362"/>
              <a:ext cx="884698" cy="346249"/>
            </a:xfrm>
            <a:prstGeom prst="rect">
              <a:avLst/>
            </a:prstGeom>
            <a:noFill/>
          </p:spPr>
          <p:txBody>
            <a:bodyPr wrap="square" rtlCol="0">
              <a:spAutoFit/>
            </a:bodyPr>
            <a:lstStyle/>
            <a:p>
              <a:r>
                <a:rPr lang="en-US" sz="2400" dirty="0"/>
                <a:t>2022</a:t>
              </a:r>
            </a:p>
          </p:txBody>
        </p:sp>
        <p:cxnSp>
          <p:nvCxnSpPr>
            <p:cNvPr id="35" name="Straight Arrow Connector 34" descr="arrow to show that the application was received in 2019">
              <a:extLst>
                <a:ext uri="{FF2B5EF4-FFF2-40B4-BE49-F238E27FC236}">
                  <a16:creationId xmlns:a16="http://schemas.microsoft.com/office/drawing/2014/main" id="{CD7DC3B5-6B3E-401F-90BB-7B9BBAAF4828}"/>
                </a:ext>
              </a:extLst>
            </p:cNvPr>
            <p:cNvCxnSpPr>
              <a:cxnSpLocks/>
            </p:cNvCxnSpPr>
            <p:nvPr/>
          </p:nvCxnSpPr>
          <p:spPr>
            <a:xfrm flipV="1">
              <a:off x="5215671" y="2831199"/>
              <a:ext cx="4690" cy="2667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descr="proposed start of construction is in 2020">
            <a:extLst>
              <a:ext uri="{FF2B5EF4-FFF2-40B4-BE49-F238E27FC236}">
                <a16:creationId xmlns:a16="http://schemas.microsoft.com/office/drawing/2014/main" id="{75634D56-AA79-4BA4-9DF6-3A14D74C82A5}"/>
              </a:ext>
            </a:extLst>
          </p:cNvPr>
          <p:cNvGrpSpPr/>
          <p:nvPr/>
        </p:nvGrpSpPr>
        <p:grpSpPr>
          <a:xfrm>
            <a:off x="8079176" y="2197930"/>
            <a:ext cx="488239" cy="1897329"/>
            <a:chOff x="5413475" y="2326114"/>
            <a:chExt cx="366179" cy="1422997"/>
          </a:xfrm>
          <a:solidFill>
            <a:schemeClr val="accent5"/>
          </a:solidFill>
        </p:grpSpPr>
        <p:sp>
          <p:nvSpPr>
            <p:cNvPr id="6" name="TextBox 5"/>
            <p:cNvSpPr txBox="1"/>
            <p:nvPr/>
          </p:nvSpPr>
          <p:spPr>
            <a:xfrm rot="16200000">
              <a:off x="5260888" y="2478701"/>
              <a:ext cx="651424" cy="346249"/>
            </a:xfrm>
            <a:prstGeom prst="rect">
              <a:avLst/>
            </a:prstGeom>
            <a:solidFill>
              <a:schemeClr val="bg2">
                <a:lumMod val="90000"/>
              </a:schemeClr>
            </a:solidFill>
          </p:spPr>
          <p:txBody>
            <a:bodyPr wrap="square" rtlCol="0">
              <a:spAutoFit/>
            </a:bodyPr>
            <a:lstStyle/>
            <a:p>
              <a:r>
                <a:rPr lang="en-US" sz="2400" dirty="0"/>
                <a:t>SOC</a:t>
              </a:r>
            </a:p>
          </p:txBody>
        </p:sp>
        <p:sp>
          <p:nvSpPr>
            <p:cNvPr id="21" name="TextBox 20">
              <a:extLst>
                <a:ext uri="{FF2B5EF4-FFF2-40B4-BE49-F238E27FC236}">
                  <a16:creationId xmlns:a16="http://schemas.microsoft.com/office/drawing/2014/main" id="{FF7E1C63-80AF-4385-B8DD-2E77F7844D23}"/>
                </a:ext>
              </a:extLst>
            </p:cNvPr>
            <p:cNvSpPr txBox="1"/>
            <p:nvPr/>
          </p:nvSpPr>
          <p:spPr>
            <a:xfrm rot="16200000">
              <a:off x="5267201" y="3236658"/>
              <a:ext cx="678657" cy="346249"/>
            </a:xfrm>
            <a:prstGeom prst="rect">
              <a:avLst/>
            </a:prstGeom>
            <a:solidFill>
              <a:schemeClr val="bg2">
                <a:lumMod val="90000"/>
              </a:schemeClr>
            </a:solidFill>
          </p:spPr>
          <p:txBody>
            <a:bodyPr wrap="square" rtlCol="0">
              <a:spAutoFit/>
            </a:bodyPr>
            <a:lstStyle/>
            <a:p>
              <a:r>
                <a:rPr lang="en-US" sz="2400" dirty="0"/>
                <a:t>2023</a:t>
              </a:r>
            </a:p>
          </p:txBody>
        </p:sp>
      </p:grpSp>
      <p:grpSp>
        <p:nvGrpSpPr>
          <p:cNvPr id="11" name="Group 10" descr="proposed start of operation is in 2022">
            <a:extLst>
              <a:ext uri="{FF2B5EF4-FFF2-40B4-BE49-F238E27FC236}">
                <a16:creationId xmlns:a16="http://schemas.microsoft.com/office/drawing/2014/main" id="{A243F73D-E641-4611-A279-6B07671F6BCF}"/>
              </a:ext>
            </a:extLst>
          </p:cNvPr>
          <p:cNvGrpSpPr/>
          <p:nvPr/>
        </p:nvGrpSpPr>
        <p:grpSpPr>
          <a:xfrm>
            <a:off x="9295358" y="2197928"/>
            <a:ext cx="475231" cy="1897331"/>
            <a:chOff x="6757219" y="2579045"/>
            <a:chExt cx="356423" cy="1422998"/>
          </a:xfrm>
          <a:solidFill>
            <a:schemeClr val="accent3">
              <a:lumMod val="85000"/>
            </a:schemeClr>
          </a:solidFill>
        </p:grpSpPr>
        <p:sp>
          <p:nvSpPr>
            <p:cNvPr id="9" name="TextBox 8"/>
            <p:cNvSpPr txBox="1"/>
            <p:nvPr/>
          </p:nvSpPr>
          <p:spPr>
            <a:xfrm rot="16200000">
              <a:off x="6604631" y="2731633"/>
              <a:ext cx="651425" cy="346249"/>
            </a:xfrm>
            <a:prstGeom prst="rect">
              <a:avLst/>
            </a:prstGeom>
            <a:solidFill>
              <a:schemeClr val="bg2">
                <a:lumMod val="90000"/>
              </a:schemeClr>
            </a:solidFill>
            <a:ln>
              <a:noFill/>
            </a:ln>
          </p:spPr>
          <p:txBody>
            <a:bodyPr wrap="square" rtlCol="0">
              <a:spAutoFit/>
            </a:bodyPr>
            <a:lstStyle/>
            <a:p>
              <a:r>
                <a:rPr lang="en-US" sz="2400" dirty="0"/>
                <a:t>SOO</a:t>
              </a:r>
            </a:p>
          </p:txBody>
        </p:sp>
        <p:sp>
          <p:nvSpPr>
            <p:cNvPr id="29" name="TextBox 28">
              <a:extLst>
                <a:ext uri="{FF2B5EF4-FFF2-40B4-BE49-F238E27FC236}">
                  <a16:creationId xmlns:a16="http://schemas.microsoft.com/office/drawing/2014/main" id="{6D2ACC99-01A4-487A-A2E5-1AA143F06F87}"/>
                </a:ext>
              </a:extLst>
            </p:cNvPr>
            <p:cNvSpPr txBox="1"/>
            <p:nvPr/>
          </p:nvSpPr>
          <p:spPr>
            <a:xfrm rot="16200000">
              <a:off x="6591226" y="3479626"/>
              <a:ext cx="698584" cy="346249"/>
            </a:xfrm>
            <a:prstGeom prst="rect">
              <a:avLst/>
            </a:prstGeom>
            <a:solidFill>
              <a:schemeClr val="bg2">
                <a:lumMod val="90000"/>
              </a:schemeClr>
            </a:solidFill>
            <a:ln>
              <a:noFill/>
            </a:ln>
          </p:spPr>
          <p:txBody>
            <a:bodyPr wrap="square" rtlCol="0">
              <a:spAutoFit/>
            </a:bodyPr>
            <a:lstStyle/>
            <a:p>
              <a:r>
                <a:rPr lang="en-US" sz="2400" dirty="0"/>
                <a:t>2025</a:t>
              </a:r>
            </a:p>
          </p:txBody>
        </p:sp>
      </p:grpSp>
      <p:sp>
        <p:nvSpPr>
          <p:cNvPr id="16" name="TextBox 15"/>
          <p:cNvSpPr txBox="1"/>
          <p:nvPr/>
        </p:nvSpPr>
        <p:spPr>
          <a:xfrm>
            <a:off x="1154574" y="4500259"/>
            <a:ext cx="1931670" cy="461665"/>
          </a:xfrm>
          <a:prstGeom prst="rect">
            <a:avLst/>
          </a:prstGeom>
          <a:noFill/>
          <a:ln>
            <a:noFill/>
          </a:ln>
        </p:spPr>
        <p:txBody>
          <a:bodyPr wrap="square" rtlCol="0">
            <a:spAutoFit/>
          </a:bodyPr>
          <a:lstStyle/>
          <a:p>
            <a:r>
              <a:rPr lang="en-US" sz="2400" dirty="0"/>
              <a:t>10-year BAE</a:t>
            </a:r>
          </a:p>
        </p:txBody>
      </p:sp>
      <p:cxnSp>
        <p:nvCxnSpPr>
          <p:cNvPr id="15" name="Straight Arrow Connector 14" title="10 year Current Project BAE Period"/>
          <p:cNvCxnSpPr>
            <a:cxnSpLocks/>
          </p:cNvCxnSpPr>
          <p:nvPr/>
        </p:nvCxnSpPr>
        <p:spPr>
          <a:xfrm>
            <a:off x="1145486" y="4960558"/>
            <a:ext cx="6913172"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30B9B2D-BEDA-42F4-B466-B169E6E14B83}"/>
              </a:ext>
              <a:ext uri="{C183D7F6-B498-43B3-948B-1728B52AA6E4}">
                <adec:decorative xmlns:adec="http://schemas.microsoft.com/office/drawing/2017/decorative" val="1"/>
              </a:ext>
            </a:extLst>
          </p:cNvPr>
          <p:cNvCxnSpPr>
            <a:cxnSpLocks/>
          </p:cNvCxnSpPr>
          <p:nvPr/>
        </p:nvCxnSpPr>
        <p:spPr>
          <a:xfrm>
            <a:off x="5540712" y="5177881"/>
            <a:ext cx="0" cy="305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title="10 year Current Project BAE Period">
            <a:extLst>
              <a:ext uri="{FF2B5EF4-FFF2-40B4-BE49-F238E27FC236}">
                <a16:creationId xmlns:a16="http://schemas.microsoft.com/office/drawing/2014/main" id="{1BC00537-97C5-49E1-95F3-0FFA67D2B290}"/>
              </a:ext>
            </a:extLst>
          </p:cNvPr>
          <p:cNvCxnSpPr>
            <a:cxnSpLocks/>
          </p:cNvCxnSpPr>
          <p:nvPr/>
        </p:nvCxnSpPr>
        <p:spPr>
          <a:xfrm>
            <a:off x="5531659" y="5288400"/>
            <a:ext cx="3109987" cy="0"/>
          </a:xfrm>
          <a:prstGeom prst="straightConnector1">
            <a:avLst/>
          </a:prstGeom>
          <a:ln w="381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362D19-B2D1-4161-B4D1-E489D6CE1023}"/>
              </a:ext>
              <a:ext uri="{C183D7F6-B498-43B3-948B-1728B52AA6E4}">
                <adec:decorative xmlns:adec="http://schemas.microsoft.com/office/drawing/2017/decorative" val="1"/>
              </a:ext>
            </a:extLst>
          </p:cNvPr>
          <p:cNvCxnSpPr>
            <a:cxnSpLocks/>
          </p:cNvCxnSpPr>
          <p:nvPr/>
        </p:nvCxnSpPr>
        <p:spPr>
          <a:xfrm>
            <a:off x="8623540" y="4716216"/>
            <a:ext cx="0" cy="766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B366E03-2649-4D3E-8B5A-E97D49E2AF84}"/>
              </a:ext>
            </a:extLst>
          </p:cNvPr>
          <p:cNvSpPr txBox="1"/>
          <p:nvPr/>
        </p:nvSpPr>
        <p:spPr>
          <a:xfrm>
            <a:off x="5758921" y="5252189"/>
            <a:ext cx="3084127" cy="461665"/>
          </a:xfrm>
          <a:prstGeom prst="rect">
            <a:avLst/>
          </a:prstGeom>
          <a:noFill/>
          <a:ln>
            <a:noFill/>
          </a:ln>
        </p:spPr>
        <p:txBody>
          <a:bodyPr wrap="square" rtlCol="0">
            <a:spAutoFit/>
          </a:bodyPr>
          <a:lstStyle/>
          <a:p>
            <a:r>
              <a:rPr lang="en-US" sz="2400" dirty="0"/>
              <a:t>5-year from SOC</a:t>
            </a:r>
          </a:p>
        </p:txBody>
      </p:sp>
      <p:cxnSp>
        <p:nvCxnSpPr>
          <p:cNvPr id="47" name="Straight Connector 46">
            <a:extLst>
              <a:ext uri="{FF2B5EF4-FFF2-40B4-BE49-F238E27FC236}">
                <a16:creationId xmlns:a16="http://schemas.microsoft.com/office/drawing/2014/main" id="{B4760F14-4850-4F0B-845E-67792AEBDBAA}"/>
              </a:ext>
              <a:ext uri="{C183D7F6-B498-43B3-948B-1728B52AA6E4}">
                <adec:decorative xmlns:adec="http://schemas.microsoft.com/office/drawing/2017/decorative" val="1"/>
              </a:ext>
            </a:extLst>
          </p:cNvPr>
          <p:cNvCxnSpPr>
            <a:cxnSpLocks/>
          </p:cNvCxnSpPr>
          <p:nvPr/>
        </p:nvCxnSpPr>
        <p:spPr>
          <a:xfrm>
            <a:off x="9881965" y="4706833"/>
            <a:ext cx="0" cy="766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title="10 year Current Project BAE Period">
            <a:extLst>
              <a:ext uri="{FF2B5EF4-FFF2-40B4-BE49-F238E27FC236}">
                <a16:creationId xmlns:a16="http://schemas.microsoft.com/office/drawing/2014/main" id="{B99E1232-E210-423C-B287-16FD80574B2A}"/>
              </a:ext>
            </a:extLst>
          </p:cNvPr>
          <p:cNvCxnSpPr>
            <a:cxnSpLocks/>
          </p:cNvCxnSpPr>
          <p:nvPr/>
        </p:nvCxnSpPr>
        <p:spPr>
          <a:xfrm>
            <a:off x="8623540" y="5609440"/>
            <a:ext cx="1258425" cy="0"/>
          </a:xfrm>
          <a:prstGeom prst="straightConnector1">
            <a:avLst/>
          </a:prstGeom>
          <a:ln w="381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C850191-D43B-45EA-BE96-A459F51B1E76}"/>
              </a:ext>
            </a:extLst>
          </p:cNvPr>
          <p:cNvSpPr txBox="1"/>
          <p:nvPr/>
        </p:nvSpPr>
        <p:spPr>
          <a:xfrm>
            <a:off x="8681501" y="5629808"/>
            <a:ext cx="1362012" cy="461665"/>
          </a:xfrm>
          <a:prstGeom prst="rect">
            <a:avLst/>
          </a:prstGeom>
          <a:noFill/>
          <a:ln>
            <a:noFill/>
          </a:ln>
        </p:spPr>
        <p:txBody>
          <a:bodyPr wrap="square" rtlCol="0">
            <a:spAutoFit/>
          </a:bodyPr>
          <a:lstStyle/>
          <a:p>
            <a:r>
              <a:rPr lang="en-US" sz="2400" dirty="0"/>
              <a:t>to SOO</a:t>
            </a:r>
          </a:p>
        </p:txBody>
      </p:sp>
      <p:sp>
        <p:nvSpPr>
          <p:cNvPr id="3" name="TextBox 2"/>
          <p:cNvSpPr txBox="1"/>
          <p:nvPr/>
        </p:nvSpPr>
        <p:spPr>
          <a:xfrm>
            <a:off x="5504500" y="6103538"/>
            <a:ext cx="4377465" cy="46166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solidFill>
                  <a:schemeClr val="tx1"/>
                </a:solidFill>
              </a:rPr>
              <a:t>Contemporaneous Period</a:t>
            </a:r>
          </a:p>
        </p:txBody>
      </p:sp>
    </p:spTree>
    <p:extLst>
      <p:ext uri="{BB962C8B-B14F-4D97-AF65-F5344CB8AC3E}">
        <p14:creationId xmlns:p14="http://schemas.microsoft.com/office/powerpoint/2010/main" val="256179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8" grpId="0"/>
      <p:bldP spid="16" grpId="0"/>
      <p:bldP spid="30" grpId="0"/>
      <p:bldP spid="51"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787" y="435170"/>
            <a:ext cx="10592727" cy="523862"/>
          </a:xfrm>
          <a:noFill/>
          <a:ln w="9525">
            <a:noFill/>
            <a:miter lim="800000"/>
            <a:headEnd/>
            <a:tailEnd/>
          </a:ln>
        </p:spPr>
        <p:txBody>
          <a:bodyPr vert="horz" wrap="square" lIns="92075" tIns="46038" rIns="92075" bIns="46038" numCol="1" anchor="ctr" anchorCtr="0" compatLnSpc="1">
            <a:prstTxWarp prst="textNoShape">
              <a:avLst/>
            </a:prstTxWarp>
          </a:bodyPr>
          <a:lstStyle/>
          <a:p>
            <a:r>
              <a:rPr lang="en-US" dirty="0"/>
              <a:t>Creditable Increases and Decreases</a:t>
            </a:r>
          </a:p>
        </p:txBody>
      </p:sp>
      <p:grpSp>
        <p:nvGrpSpPr>
          <p:cNvPr id="5" name="Group 4" descr="upwards pointing arrow to show increases">
            <a:extLst>
              <a:ext uri="{FF2B5EF4-FFF2-40B4-BE49-F238E27FC236}">
                <a16:creationId xmlns:a16="http://schemas.microsoft.com/office/drawing/2014/main" id="{1CB87FEF-38FA-4ECB-93A7-5834482EE0DA}"/>
              </a:ext>
            </a:extLst>
          </p:cNvPr>
          <p:cNvGrpSpPr/>
          <p:nvPr/>
        </p:nvGrpSpPr>
        <p:grpSpPr>
          <a:xfrm>
            <a:off x="1762226" y="1567964"/>
            <a:ext cx="849593" cy="2082203"/>
            <a:chOff x="-128778" y="408486"/>
            <a:chExt cx="879080" cy="2261307"/>
          </a:xfrm>
          <a:solidFill>
            <a:schemeClr val="accent1"/>
          </a:solidFill>
        </p:grpSpPr>
        <p:sp>
          <p:nvSpPr>
            <p:cNvPr id="4" name="Up Arrow 3" descr="Up arrow indicating increases"/>
            <p:cNvSpPr/>
            <p:nvPr/>
          </p:nvSpPr>
          <p:spPr>
            <a:xfrm>
              <a:off x="-128778" y="408486"/>
              <a:ext cx="879080" cy="2261307"/>
            </a:xfrm>
            <a:prstGeom prst="up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200" dirty="0"/>
            </a:p>
          </p:txBody>
        </p:sp>
        <p:sp>
          <p:nvSpPr>
            <p:cNvPr id="9" name="TextBox 8"/>
            <p:cNvSpPr txBox="1"/>
            <p:nvPr/>
          </p:nvSpPr>
          <p:spPr>
            <a:xfrm rot="16200000">
              <a:off x="-481175" y="1520961"/>
              <a:ext cx="1578466" cy="382150"/>
            </a:xfrm>
            <a:prstGeom prst="rect">
              <a:avLst/>
            </a:prstGeom>
            <a:grpFill/>
          </p:spPr>
          <p:txBody>
            <a:bodyPr wrap="square" rtlCol="0">
              <a:spAutoFit/>
            </a:bodyPr>
            <a:lstStyle/>
            <a:p>
              <a:pPr algn="ctr"/>
              <a:r>
                <a:rPr lang="en-US" b="1" dirty="0">
                  <a:solidFill>
                    <a:schemeClr val="bg1"/>
                  </a:solidFill>
                </a:rPr>
                <a:t>Increase</a:t>
              </a:r>
            </a:p>
          </p:txBody>
        </p:sp>
      </p:grpSp>
      <p:sp>
        <p:nvSpPr>
          <p:cNvPr id="15" name="TextBox 14">
            <a:extLst>
              <a:ext uri="{FF2B5EF4-FFF2-40B4-BE49-F238E27FC236}">
                <a16:creationId xmlns:a16="http://schemas.microsoft.com/office/drawing/2014/main" id="{6DC7AE18-6E26-433C-8CF3-FBE3AEC033E0}"/>
              </a:ext>
            </a:extLst>
          </p:cNvPr>
          <p:cNvSpPr txBox="1"/>
          <p:nvPr/>
        </p:nvSpPr>
        <p:spPr>
          <a:xfrm>
            <a:off x="2651387" y="1730530"/>
            <a:ext cx="6144182" cy="461665"/>
          </a:xfrm>
          <a:prstGeom prst="rect">
            <a:avLst/>
          </a:prstGeom>
          <a:noFill/>
        </p:spPr>
        <p:txBody>
          <a:bodyPr wrap="none" rtlCol="0">
            <a:spAutoFit/>
          </a:bodyPr>
          <a:lstStyle/>
          <a:p>
            <a:pPr defTabSz="1066773"/>
            <a:r>
              <a:rPr lang="en-US" sz="2400" dirty="0">
                <a:latin typeface="+mn-lt"/>
              </a:rPr>
              <a:t>During contemporaneous period (Table 3F).</a:t>
            </a:r>
          </a:p>
        </p:txBody>
      </p:sp>
      <p:sp>
        <p:nvSpPr>
          <p:cNvPr id="17" name="TextBox 16">
            <a:extLst>
              <a:ext uri="{FF2B5EF4-FFF2-40B4-BE49-F238E27FC236}">
                <a16:creationId xmlns:a16="http://schemas.microsoft.com/office/drawing/2014/main" id="{34449838-172E-40F5-96F7-FA9AC6FAA247}"/>
              </a:ext>
            </a:extLst>
          </p:cNvPr>
          <p:cNvSpPr txBox="1"/>
          <p:nvPr/>
        </p:nvSpPr>
        <p:spPr>
          <a:xfrm>
            <a:off x="2651387" y="2175701"/>
            <a:ext cx="9564991" cy="461665"/>
          </a:xfrm>
          <a:prstGeom prst="rect">
            <a:avLst/>
          </a:prstGeom>
          <a:noFill/>
        </p:spPr>
        <p:txBody>
          <a:bodyPr wrap="square" rtlCol="0">
            <a:spAutoFit/>
          </a:bodyPr>
          <a:lstStyle/>
          <a:p>
            <a:r>
              <a:rPr lang="en-US" sz="2400" dirty="0">
                <a:latin typeface="+mn-lt"/>
              </a:rPr>
              <a:t>Taken from Emissions Inventory / Permit Compliance Recordkeeping.</a:t>
            </a:r>
          </a:p>
        </p:txBody>
      </p:sp>
      <p:sp>
        <p:nvSpPr>
          <p:cNvPr id="6" name="Freeform 5"/>
          <p:cNvSpPr/>
          <p:nvPr/>
        </p:nvSpPr>
        <p:spPr>
          <a:xfrm>
            <a:off x="2606592" y="2769283"/>
            <a:ext cx="7663004" cy="369979"/>
          </a:xfrm>
          <a:custGeom>
            <a:avLst/>
            <a:gdLst>
              <a:gd name="connsiteX0" fmla="*/ 0 w 6217404"/>
              <a:gd name="connsiteY0" fmla="*/ 0 h 1700784"/>
              <a:gd name="connsiteX1" fmla="*/ 6217404 w 6217404"/>
              <a:gd name="connsiteY1" fmla="*/ 0 h 1700784"/>
              <a:gd name="connsiteX2" fmla="*/ 6217404 w 6217404"/>
              <a:gd name="connsiteY2" fmla="*/ 1700784 h 1700784"/>
              <a:gd name="connsiteX3" fmla="*/ 0 w 6217404"/>
              <a:gd name="connsiteY3" fmla="*/ 1700784 h 1700784"/>
              <a:gd name="connsiteX4" fmla="*/ 0 w 6217404"/>
              <a:gd name="connsiteY4" fmla="*/ 0 h 17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404" h="1700784">
                <a:moveTo>
                  <a:pt x="0" y="0"/>
                </a:moveTo>
                <a:lnTo>
                  <a:pt x="6217404" y="0"/>
                </a:lnTo>
                <a:lnTo>
                  <a:pt x="6217404" y="1700784"/>
                </a:lnTo>
                <a:lnTo>
                  <a:pt x="0" y="1700784"/>
                </a:lnTo>
                <a:lnTo>
                  <a:pt x="0" y="0"/>
                </a:lnTo>
                <a:close/>
              </a:path>
            </a:pathLst>
          </a:custGeom>
          <a:ln w="1270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defTabSz="1066773"/>
            <a:r>
              <a:rPr lang="en-US" sz="2400" dirty="0">
                <a:solidFill>
                  <a:schemeClr val="tx1"/>
                </a:solidFill>
              </a:rPr>
              <a:t>Include planned projects prior to SOO.</a:t>
            </a:r>
          </a:p>
        </p:txBody>
      </p:sp>
      <p:sp>
        <p:nvSpPr>
          <p:cNvPr id="18" name="TextBox 17">
            <a:extLst>
              <a:ext uri="{FF2B5EF4-FFF2-40B4-BE49-F238E27FC236}">
                <a16:creationId xmlns:a16="http://schemas.microsoft.com/office/drawing/2014/main" id="{D5EEE753-61F3-4AA6-8851-DCBEDEE24848}"/>
              </a:ext>
            </a:extLst>
          </p:cNvPr>
          <p:cNvSpPr txBox="1"/>
          <p:nvPr/>
        </p:nvSpPr>
        <p:spPr>
          <a:xfrm>
            <a:off x="2606592" y="3124975"/>
            <a:ext cx="7940413" cy="461665"/>
          </a:xfrm>
          <a:prstGeom prst="rect">
            <a:avLst/>
          </a:prstGeom>
          <a:noFill/>
        </p:spPr>
        <p:txBody>
          <a:bodyPr wrap="square" rtlCol="0">
            <a:spAutoFit/>
          </a:bodyPr>
          <a:lstStyle/>
          <a:p>
            <a:r>
              <a:rPr lang="en-US" sz="2400" dirty="0"/>
              <a:t> Not previously relied upon in issuing major NSR permit.   </a:t>
            </a:r>
          </a:p>
        </p:txBody>
      </p:sp>
      <p:cxnSp>
        <p:nvCxnSpPr>
          <p:cNvPr id="12" name="Straight Connector 11">
            <a:extLst>
              <a:ext uri="{FF2B5EF4-FFF2-40B4-BE49-F238E27FC236}">
                <a16:creationId xmlns:a16="http://schemas.microsoft.com/office/drawing/2014/main" id="{49D5E2DC-7D54-4EEB-9386-81736A014DCC}"/>
              </a:ext>
              <a:ext uri="{C183D7F6-B498-43B3-948B-1728B52AA6E4}">
                <adec:decorative xmlns:adec="http://schemas.microsoft.com/office/drawing/2017/decorative" val="1"/>
              </a:ext>
            </a:extLst>
          </p:cNvPr>
          <p:cNvCxnSpPr>
            <a:cxnSpLocks/>
          </p:cNvCxnSpPr>
          <p:nvPr/>
        </p:nvCxnSpPr>
        <p:spPr>
          <a:xfrm flipV="1">
            <a:off x="1073426" y="3727755"/>
            <a:ext cx="10177983" cy="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3" name="Group 22" descr="upwards pointing arrow to show increases">
            <a:extLst>
              <a:ext uri="{FF2B5EF4-FFF2-40B4-BE49-F238E27FC236}">
                <a16:creationId xmlns:a16="http://schemas.microsoft.com/office/drawing/2014/main" id="{C39441D0-7508-451C-AF5C-F60D51715674}"/>
              </a:ext>
            </a:extLst>
          </p:cNvPr>
          <p:cNvGrpSpPr/>
          <p:nvPr/>
        </p:nvGrpSpPr>
        <p:grpSpPr>
          <a:xfrm rot="10800000">
            <a:off x="1764017" y="3805343"/>
            <a:ext cx="849593" cy="2082203"/>
            <a:chOff x="-128778" y="408486"/>
            <a:chExt cx="879080" cy="2261307"/>
          </a:xfrm>
          <a:solidFill>
            <a:schemeClr val="accent1"/>
          </a:solidFill>
        </p:grpSpPr>
        <p:sp>
          <p:nvSpPr>
            <p:cNvPr id="24" name="Up Arrow 3" descr="Up arrow indicating increases">
              <a:extLst>
                <a:ext uri="{FF2B5EF4-FFF2-40B4-BE49-F238E27FC236}">
                  <a16:creationId xmlns:a16="http://schemas.microsoft.com/office/drawing/2014/main" id="{DBF079C0-D5D9-4E52-96F9-1BBA790BCD58}"/>
                </a:ext>
              </a:extLst>
            </p:cNvPr>
            <p:cNvSpPr/>
            <p:nvPr/>
          </p:nvSpPr>
          <p:spPr>
            <a:xfrm>
              <a:off x="-128778" y="408486"/>
              <a:ext cx="879080" cy="2261307"/>
            </a:xfrm>
            <a:prstGeom prst="up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200" dirty="0"/>
            </a:p>
          </p:txBody>
        </p:sp>
        <p:sp>
          <p:nvSpPr>
            <p:cNvPr id="25" name="TextBox 24">
              <a:extLst>
                <a:ext uri="{FF2B5EF4-FFF2-40B4-BE49-F238E27FC236}">
                  <a16:creationId xmlns:a16="http://schemas.microsoft.com/office/drawing/2014/main" id="{6644AB6B-3AAA-4800-B441-E6DBD66514BA}"/>
                </a:ext>
              </a:extLst>
            </p:cNvPr>
            <p:cNvSpPr txBox="1"/>
            <p:nvPr/>
          </p:nvSpPr>
          <p:spPr>
            <a:xfrm rot="5400000">
              <a:off x="-481175" y="1520961"/>
              <a:ext cx="1578466" cy="382150"/>
            </a:xfrm>
            <a:prstGeom prst="rect">
              <a:avLst/>
            </a:prstGeom>
            <a:grpFill/>
          </p:spPr>
          <p:txBody>
            <a:bodyPr wrap="square" rtlCol="0">
              <a:spAutoFit/>
            </a:bodyPr>
            <a:lstStyle/>
            <a:p>
              <a:pPr algn="ctr"/>
              <a:r>
                <a:rPr lang="en-US" b="1" dirty="0">
                  <a:solidFill>
                    <a:schemeClr val="bg1"/>
                  </a:solidFill>
                </a:rPr>
                <a:t>Decrease </a:t>
              </a:r>
            </a:p>
          </p:txBody>
        </p:sp>
      </p:grpSp>
      <p:sp>
        <p:nvSpPr>
          <p:cNvPr id="19" name="TextBox 18">
            <a:extLst>
              <a:ext uri="{FF2B5EF4-FFF2-40B4-BE49-F238E27FC236}">
                <a16:creationId xmlns:a16="http://schemas.microsoft.com/office/drawing/2014/main" id="{B90F81F8-EBA1-43EA-8905-2F1E8BBDFDFB}"/>
              </a:ext>
            </a:extLst>
          </p:cNvPr>
          <p:cNvSpPr txBox="1"/>
          <p:nvPr/>
        </p:nvSpPr>
        <p:spPr>
          <a:xfrm>
            <a:off x="2651387" y="3810473"/>
            <a:ext cx="6878358" cy="461665"/>
          </a:xfrm>
          <a:prstGeom prst="rect">
            <a:avLst/>
          </a:prstGeom>
          <a:noFill/>
        </p:spPr>
        <p:txBody>
          <a:bodyPr wrap="none" rtlCol="0">
            <a:spAutoFit/>
          </a:bodyPr>
          <a:lstStyle/>
          <a:p>
            <a:pPr defTabSz="1066773"/>
            <a:r>
              <a:rPr lang="en-US" sz="2400" dirty="0">
                <a:latin typeface="+mn-lt"/>
              </a:rPr>
              <a:t>During contemporaneous period (Table 3F &amp; 4F).</a:t>
            </a:r>
          </a:p>
        </p:txBody>
      </p:sp>
      <p:sp>
        <p:nvSpPr>
          <p:cNvPr id="8" name="Freeform 7"/>
          <p:cNvSpPr/>
          <p:nvPr/>
        </p:nvSpPr>
        <p:spPr>
          <a:xfrm>
            <a:off x="2651387" y="4344595"/>
            <a:ext cx="6070893" cy="461665"/>
          </a:xfrm>
          <a:custGeom>
            <a:avLst/>
            <a:gdLst>
              <a:gd name="connsiteX0" fmla="*/ 0 w 4821936"/>
              <a:gd name="connsiteY0" fmla="*/ 0 h 1700784"/>
              <a:gd name="connsiteX1" fmla="*/ 4821936 w 4821936"/>
              <a:gd name="connsiteY1" fmla="*/ 0 h 1700784"/>
              <a:gd name="connsiteX2" fmla="*/ 4821936 w 4821936"/>
              <a:gd name="connsiteY2" fmla="*/ 1700784 h 1700784"/>
              <a:gd name="connsiteX3" fmla="*/ 0 w 4821936"/>
              <a:gd name="connsiteY3" fmla="*/ 1700784 h 1700784"/>
              <a:gd name="connsiteX4" fmla="*/ 0 w 4821936"/>
              <a:gd name="connsiteY4" fmla="*/ 0 h 17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1936" h="1700784">
                <a:moveTo>
                  <a:pt x="0" y="0"/>
                </a:moveTo>
                <a:lnTo>
                  <a:pt x="4821936" y="0"/>
                </a:lnTo>
                <a:lnTo>
                  <a:pt x="4821936" y="1700784"/>
                </a:lnTo>
                <a:lnTo>
                  <a:pt x="0" y="1700784"/>
                </a:lnTo>
                <a:lnTo>
                  <a:pt x="0" y="0"/>
                </a:lnTo>
                <a:close/>
              </a:path>
            </a:pathLst>
          </a:custGeom>
          <a:noFill/>
        </p:spPr>
        <p:txBody>
          <a:bodyPr wrap="none" rtlCol="0">
            <a:spAutoFit/>
          </a:bodyPr>
          <a:lstStyle/>
          <a:p>
            <a:r>
              <a:rPr lang="en-US" sz="2400" dirty="0">
                <a:solidFill>
                  <a:schemeClr val="tx1"/>
                </a:solidFill>
                <a:latin typeface="+mn-lt"/>
              </a:rPr>
              <a:t>Must be real and enforceable prior to SOO.</a:t>
            </a:r>
          </a:p>
        </p:txBody>
      </p:sp>
      <p:sp>
        <p:nvSpPr>
          <p:cNvPr id="21" name="TextBox 20">
            <a:extLst>
              <a:ext uri="{FF2B5EF4-FFF2-40B4-BE49-F238E27FC236}">
                <a16:creationId xmlns:a16="http://schemas.microsoft.com/office/drawing/2014/main" id="{B2C5298A-AD94-4601-8C32-C60159C01DDB}"/>
              </a:ext>
            </a:extLst>
          </p:cNvPr>
          <p:cNvSpPr txBox="1"/>
          <p:nvPr/>
        </p:nvSpPr>
        <p:spPr>
          <a:xfrm>
            <a:off x="2643955" y="4856675"/>
            <a:ext cx="7568482" cy="461665"/>
          </a:xfrm>
          <a:prstGeom prst="rect">
            <a:avLst/>
          </a:prstGeom>
          <a:noFill/>
        </p:spPr>
        <p:txBody>
          <a:bodyPr wrap="none" rtlCol="0">
            <a:spAutoFit/>
          </a:bodyPr>
          <a:lstStyle/>
          <a:p>
            <a:r>
              <a:rPr lang="en-US" sz="2400" dirty="0">
                <a:latin typeface="+mn-lt"/>
              </a:rPr>
              <a:t>Not creditable if it is required to meet permit limit / SIP.</a:t>
            </a:r>
          </a:p>
        </p:txBody>
      </p:sp>
      <p:sp>
        <p:nvSpPr>
          <p:cNvPr id="22" name="TextBox 21">
            <a:extLst>
              <a:ext uri="{FF2B5EF4-FFF2-40B4-BE49-F238E27FC236}">
                <a16:creationId xmlns:a16="http://schemas.microsoft.com/office/drawing/2014/main" id="{AA5592E9-6AF6-4EB5-81CB-46527D56ADE2}"/>
              </a:ext>
            </a:extLst>
          </p:cNvPr>
          <p:cNvSpPr txBox="1"/>
          <p:nvPr/>
        </p:nvSpPr>
        <p:spPr>
          <a:xfrm>
            <a:off x="2643955" y="5353874"/>
            <a:ext cx="9123671" cy="830997"/>
          </a:xfrm>
          <a:prstGeom prst="rect">
            <a:avLst/>
          </a:prstGeom>
          <a:noFill/>
        </p:spPr>
        <p:txBody>
          <a:bodyPr wrap="square" rtlCol="0">
            <a:spAutoFit/>
          </a:bodyPr>
          <a:lstStyle/>
          <a:p>
            <a:r>
              <a:rPr lang="en-US" sz="2400" dirty="0">
                <a:latin typeface="+mn-lt"/>
              </a:rPr>
              <a:t>Not previously relied upon in issuing major NSR permit or used as an offset.</a:t>
            </a:r>
          </a:p>
        </p:txBody>
      </p:sp>
    </p:spTree>
    <p:extLst>
      <p:ext uri="{BB962C8B-B14F-4D97-AF65-F5344CB8AC3E}">
        <p14:creationId xmlns:p14="http://schemas.microsoft.com/office/powerpoint/2010/main" val="29733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p:bldP spid="18" grpId="0"/>
      <p:bldP spid="19" grpId="0"/>
      <p:bldP spid="8"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455" y="452797"/>
            <a:ext cx="10317932" cy="749630"/>
          </a:xfrm>
          <a:noFill/>
          <a:ln w="9525">
            <a:noFill/>
            <a:miter lim="800000"/>
            <a:headEnd/>
            <a:tailEnd/>
          </a:ln>
        </p:spPr>
        <p:txBody>
          <a:bodyPr vert="horz" wrap="square" lIns="92075" tIns="46038" rIns="92075" bIns="46038" numCol="1" anchor="ctr" anchorCtr="0" compatLnSpc="1">
            <a:prstTxWarp prst="textNoShape">
              <a:avLst/>
            </a:prstTxWarp>
          </a:bodyPr>
          <a:lstStyle/>
          <a:p>
            <a:r>
              <a:rPr lang="en-US" dirty="0"/>
              <a:t>Step 2 - Net Emissions Increase (NEI)</a:t>
            </a:r>
          </a:p>
        </p:txBody>
      </p:sp>
      <p:sp>
        <p:nvSpPr>
          <p:cNvPr id="10" name="Freeform 9"/>
          <p:cNvSpPr/>
          <p:nvPr/>
        </p:nvSpPr>
        <p:spPr>
          <a:xfrm>
            <a:off x="1164415" y="2612802"/>
            <a:ext cx="1056302"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NEI</a:t>
            </a:r>
          </a:p>
        </p:txBody>
      </p:sp>
      <p:sp>
        <p:nvSpPr>
          <p:cNvPr id="11" name="TextBox 10"/>
          <p:cNvSpPr txBox="1"/>
          <p:nvPr/>
        </p:nvSpPr>
        <p:spPr>
          <a:xfrm>
            <a:off x="2158379" y="2868459"/>
            <a:ext cx="610308" cy="707887"/>
          </a:xfrm>
          <a:prstGeom prst="rect">
            <a:avLst/>
          </a:prstGeom>
          <a:noFill/>
        </p:spPr>
        <p:txBody>
          <a:bodyPr wrap="square" rtlCol="0">
            <a:spAutoFit/>
          </a:bodyPr>
          <a:lstStyle/>
          <a:p>
            <a:pPr algn="ctr"/>
            <a:r>
              <a:rPr lang="en-US" sz="4000" dirty="0"/>
              <a:t>=</a:t>
            </a:r>
          </a:p>
        </p:txBody>
      </p:sp>
      <p:sp>
        <p:nvSpPr>
          <p:cNvPr id="15" name="Freeform 11">
            <a:extLst>
              <a:ext uri="{FF2B5EF4-FFF2-40B4-BE49-F238E27FC236}">
                <a16:creationId xmlns:a16="http://schemas.microsoft.com/office/drawing/2014/main" id="{01E200D0-48B2-475A-A9F6-ECAE1C341B1F}"/>
              </a:ext>
            </a:extLst>
          </p:cNvPr>
          <p:cNvSpPr/>
          <p:nvPr/>
        </p:nvSpPr>
        <p:spPr>
          <a:xfrm>
            <a:off x="2725909" y="2617054"/>
            <a:ext cx="3958975"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Proposed Project Emissions Increase (PEI)</a:t>
            </a:r>
          </a:p>
          <a:p>
            <a:pPr algn="ctr" defTabSz="1422364">
              <a:lnSpc>
                <a:spcPct val="90000"/>
              </a:lnSpc>
              <a:spcAft>
                <a:spcPct val="35000"/>
              </a:spcAft>
            </a:pPr>
            <a:r>
              <a:rPr lang="en-US" sz="2400" dirty="0">
                <a:solidFill>
                  <a:schemeClr val="tx1"/>
                </a:solidFill>
              </a:rPr>
              <a:t>(Table 2F)</a:t>
            </a:r>
          </a:p>
        </p:txBody>
      </p:sp>
      <p:sp>
        <p:nvSpPr>
          <p:cNvPr id="17" name="TextBox 16">
            <a:extLst>
              <a:ext uri="{FF2B5EF4-FFF2-40B4-BE49-F238E27FC236}">
                <a16:creationId xmlns:a16="http://schemas.microsoft.com/office/drawing/2014/main" id="{1069930B-982E-44ED-914F-3FC0D19D0647}"/>
              </a:ext>
            </a:extLst>
          </p:cNvPr>
          <p:cNvSpPr txBox="1"/>
          <p:nvPr/>
        </p:nvSpPr>
        <p:spPr>
          <a:xfrm>
            <a:off x="8031659" y="2868458"/>
            <a:ext cx="610308" cy="707887"/>
          </a:xfrm>
          <a:prstGeom prst="rect">
            <a:avLst/>
          </a:prstGeom>
          <a:noFill/>
        </p:spPr>
        <p:txBody>
          <a:bodyPr wrap="square" rtlCol="0">
            <a:spAutoFit/>
          </a:bodyPr>
          <a:lstStyle/>
          <a:p>
            <a:pPr algn="ctr"/>
            <a:r>
              <a:rPr lang="en-US" sz="4000" dirty="0"/>
              <a:t>+</a:t>
            </a:r>
          </a:p>
        </p:txBody>
      </p:sp>
      <p:sp>
        <p:nvSpPr>
          <p:cNvPr id="4" name="Left Brace 3">
            <a:extLst>
              <a:ext uri="{FF2B5EF4-FFF2-40B4-BE49-F238E27FC236}">
                <a16:creationId xmlns:a16="http://schemas.microsoft.com/office/drawing/2014/main" id="{527CF65E-B7F0-402F-B0E5-401F3E9288DD}"/>
              </a:ext>
              <a:ext uri="{C183D7F6-B498-43B3-948B-1728B52AA6E4}">
                <adec:decorative xmlns:adec="http://schemas.microsoft.com/office/drawing/2017/decorative" val="1"/>
              </a:ext>
            </a:extLst>
          </p:cNvPr>
          <p:cNvSpPr/>
          <p:nvPr/>
        </p:nvSpPr>
        <p:spPr>
          <a:xfrm>
            <a:off x="3435935" y="4349193"/>
            <a:ext cx="346364" cy="1323702"/>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2" name="Freeform 11"/>
          <p:cNvSpPr/>
          <p:nvPr/>
        </p:nvSpPr>
        <p:spPr>
          <a:xfrm>
            <a:off x="3910916" y="4432056"/>
            <a:ext cx="2990113"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Creditable Contemporaneous Increases </a:t>
            </a:r>
          </a:p>
        </p:txBody>
      </p:sp>
      <p:sp>
        <p:nvSpPr>
          <p:cNvPr id="14" name="TextBox 13"/>
          <p:cNvSpPr txBox="1"/>
          <p:nvPr/>
        </p:nvSpPr>
        <p:spPr>
          <a:xfrm>
            <a:off x="6901029" y="4666014"/>
            <a:ext cx="610308" cy="707887"/>
          </a:xfrm>
          <a:prstGeom prst="rect">
            <a:avLst/>
          </a:prstGeom>
          <a:noFill/>
        </p:spPr>
        <p:txBody>
          <a:bodyPr wrap="square" rtlCol="0">
            <a:spAutoFit/>
          </a:bodyPr>
          <a:lstStyle/>
          <a:p>
            <a:pPr algn="ctr"/>
            <a:r>
              <a:rPr lang="en-US" sz="4000" dirty="0"/>
              <a:t>-</a:t>
            </a:r>
          </a:p>
        </p:txBody>
      </p:sp>
      <p:sp>
        <p:nvSpPr>
          <p:cNvPr id="13" name="Freeform 12"/>
          <p:cNvSpPr/>
          <p:nvPr/>
        </p:nvSpPr>
        <p:spPr>
          <a:xfrm>
            <a:off x="7511337" y="4453693"/>
            <a:ext cx="2990113" cy="1219200"/>
          </a:xfrm>
          <a:custGeom>
            <a:avLst/>
            <a:gdLst>
              <a:gd name="connsiteX0" fmla="*/ 0 w 4953000"/>
              <a:gd name="connsiteY0" fmla="*/ 267545 h 1605240"/>
              <a:gd name="connsiteX1" fmla="*/ 267545 w 4953000"/>
              <a:gd name="connsiteY1" fmla="*/ 0 h 1605240"/>
              <a:gd name="connsiteX2" fmla="*/ 4685455 w 4953000"/>
              <a:gd name="connsiteY2" fmla="*/ 0 h 1605240"/>
              <a:gd name="connsiteX3" fmla="*/ 4953000 w 4953000"/>
              <a:gd name="connsiteY3" fmla="*/ 267545 h 1605240"/>
              <a:gd name="connsiteX4" fmla="*/ 4953000 w 4953000"/>
              <a:gd name="connsiteY4" fmla="*/ 1337695 h 1605240"/>
              <a:gd name="connsiteX5" fmla="*/ 4685455 w 4953000"/>
              <a:gd name="connsiteY5" fmla="*/ 1605240 h 1605240"/>
              <a:gd name="connsiteX6" fmla="*/ 267545 w 4953000"/>
              <a:gd name="connsiteY6" fmla="*/ 1605240 h 1605240"/>
              <a:gd name="connsiteX7" fmla="*/ 0 w 4953000"/>
              <a:gd name="connsiteY7" fmla="*/ 1337695 h 1605240"/>
              <a:gd name="connsiteX8" fmla="*/ 0 w 4953000"/>
              <a:gd name="connsiteY8" fmla="*/ 267545 h 160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1605240">
                <a:moveTo>
                  <a:pt x="0" y="267545"/>
                </a:moveTo>
                <a:cubicBezTo>
                  <a:pt x="0" y="119784"/>
                  <a:pt x="119784" y="0"/>
                  <a:pt x="267545" y="0"/>
                </a:cubicBezTo>
                <a:lnTo>
                  <a:pt x="4685455" y="0"/>
                </a:lnTo>
                <a:cubicBezTo>
                  <a:pt x="4833216" y="0"/>
                  <a:pt x="4953000" y="119784"/>
                  <a:pt x="4953000" y="267545"/>
                </a:cubicBezTo>
                <a:lnTo>
                  <a:pt x="4953000" y="1337695"/>
                </a:lnTo>
                <a:cubicBezTo>
                  <a:pt x="4953000" y="1485456"/>
                  <a:pt x="4833216" y="1605240"/>
                  <a:pt x="4685455" y="1605240"/>
                </a:cubicBezTo>
                <a:lnTo>
                  <a:pt x="267545" y="1605240"/>
                </a:lnTo>
                <a:cubicBezTo>
                  <a:pt x="119784" y="1605240"/>
                  <a:pt x="0" y="1485456"/>
                  <a:pt x="0" y="1337695"/>
                </a:cubicBezTo>
                <a:lnTo>
                  <a:pt x="0" y="267545"/>
                </a:lnTo>
                <a:close/>
              </a:path>
            </a:pathLst>
          </a:cu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01" tIns="226401" rIns="226401" bIns="226401" numCol="1" spcCol="1270" anchor="ctr" anchorCtr="0">
            <a:noAutofit/>
          </a:bodyPr>
          <a:lstStyle/>
          <a:p>
            <a:pPr algn="ctr" defTabSz="1422364">
              <a:lnSpc>
                <a:spcPct val="90000"/>
              </a:lnSpc>
              <a:spcAft>
                <a:spcPct val="35000"/>
              </a:spcAft>
            </a:pPr>
            <a:r>
              <a:rPr lang="en-US" sz="2400" dirty="0">
                <a:solidFill>
                  <a:schemeClr val="tx1"/>
                </a:solidFill>
              </a:rPr>
              <a:t>Creditable Contemporaneous Decreases</a:t>
            </a:r>
          </a:p>
        </p:txBody>
      </p:sp>
      <p:sp>
        <p:nvSpPr>
          <p:cNvPr id="5" name="Right Brace 4">
            <a:extLst>
              <a:ext uri="{FF2B5EF4-FFF2-40B4-BE49-F238E27FC236}">
                <a16:creationId xmlns:a16="http://schemas.microsoft.com/office/drawing/2014/main" id="{CE0AB1E1-A44A-4DB9-8E87-AACED4BD8611}"/>
              </a:ext>
              <a:ext uri="{C183D7F6-B498-43B3-948B-1728B52AA6E4}">
                <adec:decorative xmlns:adec="http://schemas.microsoft.com/office/drawing/2017/decorative" val="1"/>
              </a:ext>
            </a:extLst>
          </p:cNvPr>
          <p:cNvSpPr/>
          <p:nvPr/>
        </p:nvSpPr>
        <p:spPr>
          <a:xfrm>
            <a:off x="10640299" y="4250514"/>
            <a:ext cx="346364" cy="1400743"/>
          </a:xfrm>
          <a:prstGeom prst="righ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7" name="Arrow: Left-Right 6">
            <a:extLst>
              <a:ext uri="{FF2B5EF4-FFF2-40B4-BE49-F238E27FC236}">
                <a16:creationId xmlns:a16="http://schemas.microsoft.com/office/drawing/2014/main" id="{B64A79FE-EB4D-4653-89BF-58D37AC41823}"/>
              </a:ext>
            </a:extLst>
          </p:cNvPr>
          <p:cNvSpPr/>
          <p:nvPr/>
        </p:nvSpPr>
        <p:spPr>
          <a:xfrm>
            <a:off x="1164415" y="5832769"/>
            <a:ext cx="9711412" cy="632599"/>
          </a:xfrm>
          <a:prstGeom prst="lef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Table 3F</a:t>
            </a:r>
          </a:p>
        </p:txBody>
      </p:sp>
    </p:spTree>
    <p:extLst>
      <p:ext uri="{BB962C8B-B14F-4D97-AF65-F5344CB8AC3E}">
        <p14:creationId xmlns:p14="http://schemas.microsoft.com/office/powerpoint/2010/main" val="363699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animBg="1"/>
      <p:bldP spid="17" grpId="0"/>
      <p:bldP spid="4" grpId="0" animBg="1"/>
      <p:bldP spid="12" grpId="0" animBg="1"/>
      <p:bldP spid="14" grpId="0"/>
      <p:bldP spid="13"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C99F-6C98-42EB-811B-B597EE3280E1}"/>
              </a:ext>
            </a:extLst>
          </p:cNvPr>
          <p:cNvSpPr>
            <a:spLocks noGrp="1"/>
          </p:cNvSpPr>
          <p:nvPr>
            <p:ph type="title"/>
          </p:nvPr>
        </p:nvSpPr>
        <p:spPr/>
        <p:txBody>
          <a:bodyPr/>
          <a:lstStyle/>
          <a:p>
            <a:pPr algn="ctr"/>
            <a:r>
              <a:rPr lang="en-US" dirty="0"/>
              <a:t>PSD</a:t>
            </a:r>
          </a:p>
        </p:txBody>
      </p:sp>
      <p:sp>
        <p:nvSpPr>
          <p:cNvPr id="7" name="Freeform: Shape 6">
            <a:extLst>
              <a:ext uri="{FF2B5EF4-FFF2-40B4-BE49-F238E27FC236}">
                <a16:creationId xmlns:a16="http://schemas.microsoft.com/office/drawing/2014/main" id="{48059B1A-A0F7-4478-A8E7-99FE12960008}"/>
              </a:ext>
            </a:extLst>
          </p:cNvPr>
          <p:cNvSpPr/>
          <p:nvPr/>
        </p:nvSpPr>
        <p:spPr>
          <a:xfrm>
            <a:off x="1273025"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Control Technology</a:t>
            </a:r>
          </a:p>
        </p:txBody>
      </p:sp>
      <p:sp>
        <p:nvSpPr>
          <p:cNvPr id="8" name="Freeform: Shape 7">
            <a:extLst>
              <a:ext uri="{FF2B5EF4-FFF2-40B4-BE49-F238E27FC236}">
                <a16:creationId xmlns:a16="http://schemas.microsoft.com/office/drawing/2014/main" id="{9291CE6A-D34F-4619-9650-CCEA486B5CFC}"/>
              </a:ext>
            </a:extLst>
          </p:cNvPr>
          <p:cNvSpPr/>
          <p:nvPr/>
        </p:nvSpPr>
        <p:spPr>
          <a:xfrm>
            <a:off x="1270001" y="2929635"/>
            <a:ext cx="2920810"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400" kern="1200" dirty="0"/>
              <a:t>BACT</a:t>
            </a:r>
          </a:p>
          <a:p>
            <a:pPr marL="228600" lvl="1" indent="-228600" algn="l" defTabSz="1022350">
              <a:lnSpc>
                <a:spcPct val="90000"/>
              </a:lnSpc>
              <a:spcBef>
                <a:spcPct val="0"/>
              </a:spcBef>
              <a:spcAft>
                <a:spcPct val="15000"/>
              </a:spcAft>
              <a:buChar char="•"/>
            </a:pPr>
            <a:r>
              <a:rPr lang="en-US" altLang="en-US" sz="2400" kern="1200" dirty="0">
                <a:cs typeface="Arial" panose="020B0604020202020204" pitchFamily="34" charset="0"/>
              </a:rPr>
              <a:t>EPA’s top-down method (or TCEQ three-tier method)</a:t>
            </a:r>
            <a:endParaRPr lang="en-US" sz="2400" kern="1200" dirty="0"/>
          </a:p>
        </p:txBody>
      </p:sp>
      <p:sp>
        <p:nvSpPr>
          <p:cNvPr id="9" name="Freeform: Shape 8">
            <a:extLst>
              <a:ext uri="{FF2B5EF4-FFF2-40B4-BE49-F238E27FC236}">
                <a16:creationId xmlns:a16="http://schemas.microsoft.com/office/drawing/2014/main" id="{5EDAF1AD-EB0A-4E5B-A745-38B16F9522F7}"/>
              </a:ext>
            </a:extLst>
          </p:cNvPr>
          <p:cNvSpPr/>
          <p:nvPr/>
        </p:nvSpPr>
        <p:spPr>
          <a:xfrm>
            <a:off x="4637108"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2000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Air Quality Analysis</a:t>
            </a:r>
          </a:p>
        </p:txBody>
      </p:sp>
      <p:sp>
        <p:nvSpPr>
          <p:cNvPr id="10" name="Freeform: Shape 9">
            <a:extLst>
              <a:ext uri="{FF2B5EF4-FFF2-40B4-BE49-F238E27FC236}">
                <a16:creationId xmlns:a16="http://schemas.microsoft.com/office/drawing/2014/main" id="{5EFF9DB8-95D0-48FC-AFFD-8A781DBC0AC0}"/>
              </a:ext>
            </a:extLst>
          </p:cNvPr>
          <p:cNvSpPr/>
          <p:nvPr/>
        </p:nvSpPr>
        <p:spPr>
          <a:xfrm>
            <a:off x="4637108" y="2929635"/>
            <a:ext cx="2950949"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400" kern="1200" dirty="0"/>
              <a:t>NAAQS analysis </a:t>
            </a:r>
          </a:p>
          <a:p>
            <a:pPr marL="342900" lvl="1" indent="-342900" algn="l" defTabSz="1022350">
              <a:lnSpc>
                <a:spcPct val="90000"/>
              </a:lnSpc>
              <a:spcBef>
                <a:spcPct val="0"/>
              </a:spcBef>
              <a:spcAft>
                <a:spcPct val="15000"/>
              </a:spcAft>
              <a:buFont typeface="Arial" panose="020B0604020202020204" pitchFamily="34" charset="0"/>
              <a:buChar char="•"/>
            </a:pPr>
            <a:r>
              <a:rPr lang="en-US" sz="2400" kern="1200" dirty="0"/>
              <a:t>Increment analysis </a:t>
            </a:r>
          </a:p>
          <a:p>
            <a:pPr marL="342900" lvl="1" indent="-342900" algn="l" defTabSz="1022350">
              <a:lnSpc>
                <a:spcPct val="90000"/>
              </a:lnSpc>
              <a:spcBef>
                <a:spcPct val="0"/>
              </a:spcBef>
              <a:spcAft>
                <a:spcPct val="15000"/>
              </a:spcAft>
              <a:buFont typeface="Arial" panose="020B0604020202020204" pitchFamily="34" charset="0"/>
              <a:buChar char="•"/>
            </a:pPr>
            <a:r>
              <a:rPr lang="en-US" sz="2400" kern="1200" dirty="0"/>
              <a:t>Additional impacts analysis</a:t>
            </a:r>
          </a:p>
          <a:p>
            <a:pPr marL="342900" lvl="1" indent="-342900" algn="l" defTabSz="1022350">
              <a:lnSpc>
                <a:spcPct val="90000"/>
              </a:lnSpc>
              <a:spcBef>
                <a:spcPct val="0"/>
              </a:spcBef>
              <a:spcAft>
                <a:spcPct val="15000"/>
              </a:spcAft>
              <a:buFont typeface="Arial" panose="020B0604020202020204" pitchFamily="34" charset="0"/>
              <a:buChar char="•"/>
            </a:pPr>
            <a:r>
              <a:rPr lang="en-US" sz="2400" kern="1200" dirty="0"/>
              <a:t>Class I area analysis</a:t>
            </a:r>
          </a:p>
        </p:txBody>
      </p:sp>
      <p:sp>
        <p:nvSpPr>
          <p:cNvPr id="11" name="Freeform: Shape 10">
            <a:extLst>
              <a:ext uri="{FF2B5EF4-FFF2-40B4-BE49-F238E27FC236}">
                <a16:creationId xmlns:a16="http://schemas.microsoft.com/office/drawing/2014/main" id="{C5984373-05BC-49B1-91AC-B3D5977475BC}"/>
              </a:ext>
            </a:extLst>
          </p:cNvPr>
          <p:cNvSpPr/>
          <p:nvPr/>
        </p:nvSpPr>
        <p:spPr>
          <a:xfrm>
            <a:off x="8001191"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bg1">
              <a:lumMod val="5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4000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Public Involvement</a:t>
            </a:r>
          </a:p>
        </p:txBody>
      </p:sp>
      <p:sp>
        <p:nvSpPr>
          <p:cNvPr id="12" name="Freeform: Shape 11">
            <a:extLst>
              <a:ext uri="{FF2B5EF4-FFF2-40B4-BE49-F238E27FC236}">
                <a16:creationId xmlns:a16="http://schemas.microsoft.com/office/drawing/2014/main" id="{6DAB9E65-3A2C-4924-85AC-7B03D35A51EC}"/>
              </a:ext>
            </a:extLst>
          </p:cNvPr>
          <p:cNvSpPr/>
          <p:nvPr/>
        </p:nvSpPr>
        <p:spPr>
          <a:xfrm>
            <a:off x="8001191" y="2929635"/>
            <a:ext cx="2950949"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bg2"/>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altLang="en-US" sz="2400" kern="1200" dirty="0">
                <a:latin typeface="Arial" panose="020B0604020202020204" pitchFamily="34" charset="0"/>
                <a:cs typeface="Arial" panose="020B0604020202020204" pitchFamily="34" charset="0"/>
              </a:rPr>
              <a:t>Public notice: Public Comment - EPA, Mayor, Council of Gov </a:t>
            </a:r>
            <a:endParaRPr lang="en-US" sz="2400" kern="1200" dirty="0"/>
          </a:p>
        </p:txBody>
      </p:sp>
      <p:sp>
        <p:nvSpPr>
          <p:cNvPr id="13" name="Arrow: Right 12">
            <a:extLst>
              <a:ext uri="{FF2B5EF4-FFF2-40B4-BE49-F238E27FC236}">
                <a16:creationId xmlns:a16="http://schemas.microsoft.com/office/drawing/2014/main" id="{F93B8755-71FA-4FA4-83A8-95199E026697}"/>
              </a:ext>
              <a:ext uri="{C183D7F6-B498-43B3-948B-1728B52AA6E4}">
                <adec:decorative xmlns:adec="http://schemas.microsoft.com/office/drawing/2017/decorative" val="1"/>
              </a:ext>
            </a:extLst>
          </p:cNvPr>
          <p:cNvSpPr/>
          <p:nvPr/>
        </p:nvSpPr>
        <p:spPr bwMode="auto">
          <a:xfrm>
            <a:off x="1270000" y="5895975"/>
            <a:ext cx="2950949" cy="457200"/>
          </a:xfrm>
          <a:prstGeom prst="rightArrow">
            <a:avLst/>
          </a:prstGeom>
          <a:solidFill>
            <a:schemeClr val="accent1"/>
          </a:soli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4" name="Arrow: Right 13">
            <a:extLst>
              <a:ext uri="{FF2B5EF4-FFF2-40B4-BE49-F238E27FC236}">
                <a16:creationId xmlns:a16="http://schemas.microsoft.com/office/drawing/2014/main" id="{0A84A0FA-8808-4A5F-A40A-074C5F97F22D}"/>
              </a:ext>
              <a:ext uri="{C183D7F6-B498-43B3-948B-1728B52AA6E4}">
                <adec:decorative xmlns:adec="http://schemas.microsoft.com/office/drawing/2017/decorative" val="1"/>
              </a:ext>
            </a:extLst>
          </p:cNvPr>
          <p:cNvSpPr/>
          <p:nvPr/>
        </p:nvSpPr>
        <p:spPr bwMode="auto">
          <a:xfrm>
            <a:off x="4637108" y="5915967"/>
            <a:ext cx="2950949" cy="457200"/>
          </a:xfrm>
          <a:prstGeom prst="rightArrow">
            <a:avLst/>
          </a:prstGeom>
          <a:solidFill>
            <a:schemeClr val="accent6">
              <a:alpha val="7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2000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163576" tIns="93472" rIns="163576" bIns="93472" numCol="1" spcCol="1270" anchor="ctr" anchorCtr="0">
            <a:noAutofit/>
          </a:bodyPr>
          <a:lstStyle/>
          <a:p>
            <a:pPr algn="ctr" defTabSz="1022350">
              <a:lnSpc>
                <a:spcPct val="90000"/>
              </a:lnSpc>
              <a:spcAft>
                <a:spcPct val="35000"/>
              </a:spcAft>
            </a:pPr>
            <a:endParaRPr lang="en-US" sz="2300" dirty="0">
              <a:solidFill>
                <a:schemeClr val="lt1"/>
              </a:solidFill>
              <a:latin typeface="+mn-lt"/>
            </a:endParaRPr>
          </a:p>
        </p:txBody>
      </p:sp>
      <p:sp>
        <p:nvSpPr>
          <p:cNvPr id="15" name="Arrow: Right 14">
            <a:extLst>
              <a:ext uri="{FF2B5EF4-FFF2-40B4-BE49-F238E27FC236}">
                <a16:creationId xmlns:a16="http://schemas.microsoft.com/office/drawing/2014/main" id="{BB3223D4-EE33-4BD9-AD82-D7F4FBA66861}"/>
              </a:ext>
              <a:ext uri="{C183D7F6-B498-43B3-948B-1728B52AA6E4}">
                <adec:decorative xmlns:adec="http://schemas.microsoft.com/office/drawing/2017/decorative" val="1"/>
              </a:ext>
            </a:extLst>
          </p:cNvPr>
          <p:cNvSpPr/>
          <p:nvPr/>
        </p:nvSpPr>
        <p:spPr bwMode="auto">
          <a:xfrm>
            <a:off x="8153400" y="5895975"/>
            <a:ext cx="2950949" cy="457200"/>
          </a:xfrm>
          <a:prstGeom prst="rightArrow">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4000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63576" tIns="93472" rIns="163576" bIns="93472" numCol="1" spcCol="1270" anchor="ctr" anchorCtr="0">
            <a:noAutofit/>
          </a:bodyPr>
          <a:lstStyle/>
          <a:p>
            <a:pPr algn="ctr" defTabSz="1022350">
              <a:lnSpc>
                <a:spcPct val="90000"/>
              </a:lnSpc>
              <a:spcBef>
                <a:spcPct val="0"/>
              </a:spcBef>
              <a:spcAft>
                <a:spcPct val="35000"/>
              </a:spcAft>
            </a:pPr>
            <a:endParaRPr lang="en-US" sz="2300" dirty="0"/>
          </a:p>
        </p:txBody>
      </p:sp>
    </p:spTree>
    <p:extLst>
      <p:ext uri="{BB962C8B-B14F-4D97-AF65-F5344CB8AC3E}">
        <p14:creationId xmlns:p14="http://schemas.microsoft.com/office/powerpoint/2010/main" val="14666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C99F-6C98-42EB-811B-B597EE3280E1}"/>
              </a:ext>
            </a:extLst>
          </p:cNvPr>
          <p:cNvSpPr>
            <a:spLocks noGrp="1"/>
          </p:cNvSpPr>
          <p:nvPr>
            <p:ph type="title"/>
          </p:nvPr>
        </p:nvSpPr>
        <p:spPr/>
        <p:txBody>
          <a:bodyPr/>
          <a:lstStyle/>
          <a:p>
            <a:pPr algn="ctr"/>
            <a:r>
              <a:rPr lang="en-US" dirty="0"/>
              <a:t>NNSR</a:t>
            </a:r>
          </a:p>
        </p:txBody>
      </p:sp>
      <p:sp>
        <p:nvSpPr>
          <p:cNvPr id="7" name="Freeform: Shape 6">
            <a:extLst>
              <a:ext uri="{FF2B5EF4-FFF2-40B4-BE49-F238E27FC236}">
                <a16:creationId xmlns:a16="http://schemas.microsoft.com/office/drawing/2014/main" id="{48059B1A-A0F7-4478-A8E7-99FE12960008}"/>
              </a:ext>
            </a:extLst>
          </p:cNvPr>
          <p:cNvSpPr/>
          <p:nvPr/>
        </p:nvSpPr>
        <p:spPr>
          <a:xfrm>
            <a:off x="1273025"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Control Technology</a:t>
            </a:r>
          </a:p>
        </p:txBody>
      </p:sp>
      <p:sp>
        <p:nvSpPr>
          <p:cNvPr id="8" name="Freeform: Shape 7">
            <a:extLst>
              <a:ext uri="{FF2B5EF4-FFF2-40B4-BE49-F238E27FC236}">
                <a16:creationId xmlns:a16="http://schemas.microsoft.com/office/drawing/2014/main" id="{9291CE6A-D34F-4619-9650-CCEA486B5CFC}"/>
              </a:ext>
            </a:extLst>
          </p:cNvPr>
          <p:cNvSpPr/>
          <p:nvPr/>
        </p:nvSpPr>
        <p:spPr>
          <a:xfrm>
            <a:off x="1270001" y="2929635"/>
            <a:ext cx="2920810"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defTabSz="1022350">
              <a:lnSpc>
                <a:spcPct val="90000"/>
              </a:lnSpc>
              <a:spcBef>
                <a:spcPct val="0"/>
              </a:spcBef>
              <a:spcAft>
                <a:spcPct val="15000"/>
              </a:spcAft>
              <a:buChar char="•"/>
            </a:pPr>
            <a:r>
              <a:rPr lang="en-US" sz="2400" dirty="0"/>
              <a:t>LAER</a:t>
            </a:r>
          </a:p>
        </p:txBody>
      </p:sp>
      <p:sp>
        <p:nvSpPr>
          <p:cNvPr id="9" name="Freeform: Shape 8">
            <a:extLst>
              <a:ext uri="{FF2B5EF4-FFF2-40B4-BE49-F238E27FC236}">
                <a16:creationId xmlns:a16="http://schemas.microsoft.com/office/drawing/2014/main" id="{5EDAF1AD-EB0A-4E5B-A745-38B16F9522F7}"/>
              </a:ext>
            </a:extLst>
          </p:cNvPr>
          <p:cNvSpPr/>
          <p:nvPr/>
        </p:nvSpPr>
        <p:spPr>
          <a:xfrm>
            <a:off x="4637108"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2000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Air Quality Analysis</a:t>
            </a:r>
          </a:p>
        </p:txBody>
      </p:sp>
      <p:sp>
        <p:nvSpPr>
          <p:cNvPr id="10" name="Freeform: Shape 9">
            <a:extLst>
              <a:ext uri="{FF2B5EF4-FFF2-40B4-BE49-F238E27FC236}">
                <a16:creationId xmlns:a16="http://schemas.microsoft.com/office/drawing/2014/main" id="{5EFF9DB8-95D0-48FC-AFFD-8A781DBC0AC0}"/>
              </a:ext>
            </a:extLst>
          </p:cNvPr>
          <p:cNvSpPr/>
          <p:nvPr/>
        </p:nvSpPr>
        <p:spPr>
          <a:xfrm>
            <a:off x="4620526" y="2923638"/>
            <a:ext cx="2950949"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42900" indent="-342900">
              <a:buFont typeface="Arial" panose="020B0604020202020204" pitchFamily="34" charset="0"/>
              <a:buChar char="•"/>
            </a:pPr>
            <a:r>
              <a:rPr lang="en-US" sz="2400" dirty="0"/>
              <a:t>Emission offsets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Alternative site analysis</a:t>
            </a:r>
          </a:p>
          <a:p>
            <a:endParaRPr lang="en-US" sz="2400" dirty="0"/>
          </a:p>
        </p:txBody>
      </p:sp>
      <p:sp>
        <p:nvSpPr>
          <p:cNvPr id="11" name="Freeform: Shape 10">
            <a:extLst>
              <a:ext uri="{FF2B5EF4-FFF2-40B4-BE49-F238E27FC236}">
                <a16:creationId xmlns:a16="http://schemas.microsoft.com/office/drawing/2014/main" id="{C5984373-05BC-49B1-91AC-B3D5977475BC}"/>
              </a:ext>
            </a:extLst>
          </p:cNvPr>
          <p:cNvSpPr/>
          <p:nvPr/>
        </p:nvSpPr>
        <p:spPr>
          <a:xfrm>
            <a:off x="8001191" y="2089179"/>
            <a:ext cx="2950949" cy="840455"/>
          </a:xfrm>
          <a:custGeom>
            <a:avLst/>
            <a:gdLst>
              <a:gd name="connsiteX0" fmla="*/ 0 w 2950949"/>
              <a:gd name="connsiteY0" fmla="*/ 0 h 840455"/>
              <a:gd name="connsiteX1" fmla="*/ 2950949 w 2950949"/>
              <a:gd name="connsiteY1" fmla="*/ 0 h 840455"/>
              <a:gd name="connsiteX2" fmla="*/ 2950949 w 2950949"/>
              <a:gd name="connsiteY2" fmla="*/ 840455 h 840455"/>
              <a:gd name="connsiteX3" fmla="*/ 0 w 2950949"/>
              <a:gd name="connsiteY3" fmla="*/ 840455 h 840455"/>
              <a:gd name="connsiteX4" fmla="*/ 0 w 2950949"/>
              <a:gd name="connsiteY4" fmla="*/ 0 h 8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840455">
                <a:moveTo>
                  <a:pt x="0" y="0"/>
                </a:moveTo>
                <a:lnTo>
                  <a:pt x="2950949" y="0"/>
                </a:lnTo>
                <a:lnTo>
                  <a:pt x="2950949" y="840455"/>
                </a:lnTo>
                <a:lnTo>
                  <a:pt x="0" y="840455"/>
                </a:lnTo>
                <a:lnTo>
                  <a:pt x="0" y="0"/>
                </a:lnTo>
                <a:close/>
              </a:path>
            </a:pathLst>
          </a:custGeom>
          <a:solidFill>
            <a:schemeClr val="bg1">
              <a:lumMod val="5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4000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800" kern="1200" dirty="0"/>
              <a:t>Public Involvement</a:t>
            </a:r>
          </a:p>
        </p:txBody>
      </p:sp>
      <p:sp>
        <p:nvSpPr>
          <p:cNvPr id="12" name="Freeform: Shape 11">
            <a:extLst>
              <a:ext uri="{FF2B5EF4-FFF2-40B4-BE49-F238E27FC236}">
                <a16:creationId xmlns:a16="http://schemas.microsoft.com/office/drawing/2014/main" id="{6DAB9E65-3A2C-4924-85AC-7B03D35A51EC}"/>
              </a:ext>
            </a:extLst>
          </p:cNvPr>
          <p:cNvSpPr/>
          <p:nvPr/>
        </p:nvSpPr>
        <p:spPr>
          <a:xfrm>
            <a:off x="8001191" y="2929635"/>
            <a:ext cx="2950949" cy="2734534"/>
          </a:xfrm>
          <a:custGeom>
            <a:avLst/>
            <a:gdLst>
              <a:gd name="connsiteX0" fmla="*/ 0 w 2950949"/>
              <a:gd name="connsiteY0" fmla="*/ 0 h 2734534"/>
              <a:gd name="connsiteX1" fmla="*/ 2950949 w 2950949"/>
              <a:gd name="connsiteY1" fmla="*/ 0 h 2734534"/>
              <a:gd name="connsiteX2" fmla="*/ 2950949 w 2950949"/>
              <a:gd name="connsiteY2" fmla="*/ 2734534 h 2734534"/>
              <a:gd name="connsiteX3" fmla="*/ 0 w 2950949"/>
              <a:gd name="connsiteY3" fmla="*/ 2734534 h 2734534"/>
              <a:gd name="connsiteX4" fmla="*/ 0 w 2950949"/>
              <a:gd name="connsiteY4" fmla="*/ 0 h 273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49" h="2734534">
                <a:moveTo>
                  <a:pt x="0" y="0"/>
                </a:moveTo>
                <a:lnTo>
                  <a:pt x="2950949" y="0"/>
                </a:lnTo>
                <a:lnTo>
                  <a:pt x="2950949" y="2734534"/>
                </a:lnTo>
                <a:lnTo>
                  <a:pt x="0" y="2734534"/>
                </a:lnTo>
                <a:lnTo>
                  <a:pt x="0" y="0"/>
                </a:lnTo>
                <a:close/>
              </a:path>
            </a:pathLst>
          </a:custGeom>
          <a:solidFill>
            <a:schemeClr val="bg2"/>
          </a:solidFill>
          <a:ln>
            <a:noFill/>
          </a:ln>
          <a:effectLst>
            <a:outerShdw blurRad="50800" dist="38100" dir="5400000" algn="t" rotWithShape="0">
              <a:prstClr val="black">
                <a:alpha val="40000"/>
              </a:prstClr>
            </a:outerShdw>
          </a:effectLst>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defTabSz="1022350">
              <a:lnSpc>
                <a:spcPct val="90000"/>
              </a:lnSpc>
              <a:spcBef>
                <a:spcPct val="0"/>
              </a:spcBef>
              <a:spcAft>
                <a:spcPct val="15000"/>
              </a:spcAft>
              <a:buChar char="•"/>
            </a:pPr>
            <a:r>
              <a:rPr lang="en-US" altLang="en-US" sz="2400" dirty="0">
                <a:cs typeface="Arial" panose="020B0604020202020204" pitchFamily="34" charset="0"/>
              </a:rPr>
              <a:t>Public notice: Public Comment - EPA, Mayor, Council of Gov</a:t>
            </a:r>
            <a:endParaRPr lang="en-US" sz="2400" kern="1200" dirty="0"/>
          </a:p>
        </p:txBody>
      </p:sp>
      <p:sp>
        <p:nvSpPr>
          <p:cNvPr id="13" name="Arrow: Right 12">
            <a:extLst>
              <a:ext uri="{FF2B5EF4-FFF2-40B4-BE49-F238E27FC236}">
                <a16:creationId xmlns:a16="http://schemas.microsoft.com/office/drawing/2014/main" id="{F93B8755-71FA-4FA4-83A8-95199E026697}"/>
              </a:ext>
              <a:ext uri="{C183D7F6-B498-43B3-948B-1728B52AA6E4}">
                <adec:decorative xmlns:adec="http://schemas.microsoft.com/office/drawing/2017/decorative" val="1"/>
              </a:ext>
            </a:extLst>
          </p:cNvPr>
          <p:cNvSpPr/>
          <p:nvPr/>
        </p:nvSpPr>
        <p:spPr bwMode="auto">
          <a:xfrm>
            <a:off x="1270000" y="5895975"/>
            <a:ext cx="2950949" cy="457200"/>
          </a:xfrm>
          <a:prstGeom prst="rightArrow">
            <a:avLst/>
          </a:prstGeom>
          <a:solidFill>
            <a:schemeClr val="accent1"/>
          </a:soli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4" name="Arrow: Right 13">
            <a:extLst>
              <a:ext uri="{FF2B5EF4-FFF2-40B4-BE49-F238E27FC236}">
                <a16:creationId xmlns:a16="http://schemas.microsoft.com/office/drawing/2014/main" id="{0A84A0FA-8808-4A5F-A40A-074C5F97F22D}"/>
              </a:ext>
              <a:ext uri="{C183D7F6-B498-43B3-948B-1728B52AA6E4}">
                <adec:decorative xmlns:adec="http://schemas.microsoft.com/office/drawing/2017/decorative" val="1"/>
              </a:ext>
            </a:extLst>
          </p:cNvPr>
          <p:cNvSpPr/>
          <p:nvPr/>
        </p:nvSpPr>
        <p:spPr bwMode="auto">
          <a:xfrm>
            <a:off x="4637108" y="5915967"/>
            <a:ext cx="2950949" cy="457200"/>
          </a:xfrm>
          <a:prstGeom prst="rightArrow">
            <a:avLst/>
          </a:prstGeom>
          <a:solidFill>
            <a:schemeClr val="accent6">
              <a:alpha val="7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2000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163576" tIns="93472" rIns="163576" bIns="93472" numCol="1" spcCol="1270" anchor="ctr" anchorCtr="0">
            <a:noAutofit/>
          </a:bodyPr>
          <a:lstStyle/>
          <a:p>
            <a:pPr algn="ctr" defTabSz="1022350">
              <a:lnSpc>
                <a:spcPct val="90000"/>
              </a:lnSpc>
              <a:spcAft>
                <a:spcPct val="35000"/>
              </a:spcAft>
            </a:pPr>
            <a:endParaRPr lang="en-US" sz="2300" dirty="0">
              <a:solidFill>
                <a:schemeClr val="lt1"/>
              </a:solidFill>
              <a:latin typeface="+mn-lt"/>
            </a:endParaRPr>
          </a:p>
        </p:txBody>
      </p:sp>
      <p:sp>
        <p:nvSpPr>
          <p:cNvPr id="15" name="Arrow: Right 14">
            <a:extLst>
              <a:ext uri="{FF2B5EF4-FFF2-40B4-BE49-F238E27FC236}">
                <a16:creationId xmlns:a16="http://schemas.microsoft.com/office/drawing/2014/main" id="{BB3223D4-EE33-4BD9-AD82-D7F4FBA66861}"/>
              </a:ext>
              <a:ext uri="{C183D7F6-B498-43B3-948B-1728B52AA6E4}">
                <adec:decorative xmlns:adec="http://schemas.microsoft.com/office/drawing/2017/decorative" val="1"/>
              </a:ext>
            </a:extLst>
          </p:cNvPr>
          <p:cNvSpPr/>
          <p:nvPr/>
        </p:nvSpPr>
        <p:spPr bwMode="auto">
          <a:xfrm>
            <a:off x="8153400" y="5895975"/>
            <a:ext cx="2950949" cy="457200"/>
          </a:xfrm>
          <a:prstGeom prst="rightArrow">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2">
              <a:alpha val="90000"/>
              <a:hueOff val="0"/>
              <a:satOff val="0"/>
              <a:lumOff val="0"/>
              <a:alphaOff val="-4000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63576" tIns="93472" rIns="163576" bIns="93472" numCol="1" spcCol="1270" anchor="ctr" anchorCtr="0">
            <a:noAutofit/>
          </a:bodyPr>
          <a:lstStyle/>
          <a:p>
            <a:pPr algn="ctr" defTabSz="1022350">
              <a:lnSpc>
                <a:spcPct val="90000"/>
              </a:lnSpc>
              <a:spcBef>
                <a:spcPct val="0"/>
              </a:spcBef>
              <a:spcAft>
                <a:spcPct val="35000"/>
              </a:spcAft>
            </a:pPr>
            <a:endParaRPr lang="en-US" sz="2300" dirty="0"/>
          </a:p>
        </p:txBody>
      </p:sp>
      <p:sp>
        <p:nvSpPr>
          <p:cNvPr id="3" name="Oval 2">
            <a:extLst>
              <a:ext uri="{FF2B5EF4-FFF2-40B4-BE49-F238E27FC236}">
                <a16:creationId xmlns:a16="http://schemas.microsoft.com/office/drawing/2014/main" id="{B6383B85-D42E-4E1F-8455-2E854F8D46C6}"/>
              </a:ext>
              <a:ext uri="{C183D7F6-B498-43B3-948B-1728B52AA6E4}">
                <adec:decorative xmlns:adec="http://schemas.microsoft.com/office/drawing/2017/decorative" val="1"/>
              </a:ext>
            </a:extLst>
          </p:cNvPr>
          <p:cNvSpPr/>
          <p:nvPr/>
        </p:nvSpPr>
        <p:spPr>
          <a:xfrm>
            <a:off x="4635596" y="2978600"/>
            <a:ext cx="2920810" cy="566041"/>
          </a:xfrm>
          <a:prstGeom prst="ellipse">
            <a:avLst/>
          </a:prstGeom>
          <a:noFill/>
          <a:ln w="793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BA917CD-02A6-4FA7-A2BF-3B0ADEED2E47}"/>
              </a:ext>
              <a:ext uri="{C183D7F6-B498-43B3-948B-1728B52AA6E4}">
                <adec:decorative xmlns:adec="http://schemas.microsoft.com/office/drawing/2017/decorative" val="1"/>
              </a:ext>
            </a:extLst>
          </p:cNvPr>
          <p:cNvSpPr/>
          <p:nvPr/>
        </p:nvSpPr>
        <p:spPr>
          <a:xfrm>
            <a:off x="1270000" y="2978600"/>
            <a:ext cx="2717610" cy="477375"/>
          </a:xfrm>
          <a:prstGeom prst="ellipse">
            <a:avLst/>
          </a:prstGeom>
          <a:noFill/>
          <a:ln w="793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94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C34F-8E56-4BB8-A044-A3AA36FFFF46}"/>
              </a:ext>
            </a:extLst>
          </p:cNvPr>
          <p:cNvSpPr>
            <a:spLocks noGrp="1"/>
          </p:cNvSpPr>
          <p:nvPr>
            <p:ph type="title"/>
          </p:nvPr>
        </p:nvSpPr>
        <p:spPr/>
        <p:txBody>
          <a:bodyPr/>
          <a:lstStyle/>
          <a:p>
            <a:pPr algn="ctr"/>
            <a:r>
              <a:rPr lang="en-US" dirty="0"/>
              <a:t>Offsets </a:t>
            </a:r>
            <a:br>
              <a:rPr lang="en-US" dirty="0"/>
            </a:br>
            <a:r>
              <a:rPr lang="en-US" dirty="0"/>
              <a:t>Ozone Precursors (VOC &amp; NOx)</a:t>
            </a:r>
          </a:p>
        </p:txBody>
      </p:sp>
      <p:graphicFrame>
        <p:nvGraphicFramePr>
          <p:cNvPr id="4" name="Diagram 3" descr="VOC offset">
            <a:extLst>
              <a:ext uri="{FF2B5EF4-FFF2-40B4-BE49-F238E27FC236}">
                <a16:creationId xmlns:a16="http://schemas.microsoft.com/office/drawing/2014/main" id="{D666843B-DBAA-477B-BECC-0138E2D7D83C}"/>
              </a:ext>
            </a:extLst>
          </p:cNvPr>
          <p:cNvGraphicFramePr/>
          <p:nvPr>
            <p:extLst>
              <p:ext uri="{D42A27DB-BD31-4B8C-83A1-F6EECF244321}">
                <p14:modId xmlns:p14="http://schemas.microsoft.com/office/powerpoint/2010/main" val="3105671559"/>
              </p:ext>
            </p:extLst>
          </p:nvPr>
        </p:nvGraphicFramePr>
        <p:xfrm>
          <a:off x="1821578" y="2324100"/>
          <a:ext cx="8128000" cy="362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B7AFFE9-EEBB-49EA-B3C1-EFEDE98A2EEB}"/>
              </a:ext>
            </a:extLst>
          </p:cNvPr>
          <p:cNvSpPr txBox="1"/>
          <p:nvPr/>
        </p:nvSpPr>
        <p:spPr>
          <a:xfrm>
            <a:off x="8365253" y="2767280"/>
            <a:ext cx="1752600" cy="1508105"/>
          </a:xfrm>
          <a:prstGeom prst="rect">
            <a:avLst/>
          </a:prstGeom>
          <a:noFill/>
        </p:spPr>
        <p:txBody>
          <a:bodyPr wrap="square" rtlCol="0">
            <a:spAutoFit/>
          </a:bodyPr>
          <a:lstStyle/>
          <a:p>
            <a:r>
              <a:rPr lang="en-US" sz="2400" dirty="0">
                <a:latin typeface="+mn-lt"/>
              </a:rPr>
              <a:t>Severe</a:t>
            </a:r>
          </a:p>
          <a:p>
            <a:r>
              <a:rPr lang="en-US" sz="2400" dirty="0">
                <a:latin typeface="+mn-lt"/>
              </a:rPr>
              <a:t>25 TPY</a:t>
            </a:r>
          </a:p>
          <a:p>
            <a:r>
              <a:rPr lang="en-US" sz="2400" dirty="0">
                <a:latin typeface="+mn-lt"/>
              </a:rPr>
              <a:t>1.30:1</a:t>
            </a:r>
          </a:p>
          <a:p>
            <a:endParaRPr lang="en-US" sz="2000" dirty="0">
              <a:latin typeface="+mn-lt"/>
            </a:endParaRPr>
          </a:p>
        </p:txBody>
      </p:sp>
      <p:sp>
        <p:nvSpPr>
          <p:cNvPr id="3" name="TextBox 2">
            <a:extLst>
              <a:ext uri="{FF2B5EF4-FFF2-40B4-BE49-F238E27FC236}">
                <a16:creationId xmlns:a16="http://schemas.microsoft.com/office/drawing/2014/main" id="{3227AB6E-886B-4A0F-8053-8D2DC44A49A7}"/>
              </a:ext>
            </a:extLst>
          </p:cNvPr>
          <p:cNvSpPr txBox="1"/>
          <p:nvPr/>
        </p:nvSpPr>
        <p:spPr>
          <a:xfrm>
            <a:off x="609600" y="5901384"/>
            <a:ext cx="11049000" cy="830997"/>
          </a:xfrm>
          <a:prstGeom prst="rect">
            <a:avLst/>
          </a:prstGeom>
          <a:noFill/>
        </p:spPr>
        <p:txBody>
          <a:bodyPr wrap="square" rtlCol="0">
            <a:spAutoFit/>
          </a:bodyPr>
          <a:lstStyle/>
          <a:p>
            <a:r>
              <a:rPr lang="en-US" sz="2400" dirty="0"/>
              <a:t>Offsets for other pollutants (CO, SO</a:t>
            </a:r>
            <a:r>
              <a:rPr lang="en-US" sz="2400" baseline="-25000" dirty="0"/>
              <a:t>2</a:t>
            </a:r>
            <a:r>
              <a:rPr lang="en-US" sz="2400" dirty="0"/>
              <a:t>, PM</a:t>
            </a:r>
            <a:r>
              <a:rPr lang="en-US" sz="2400" baseline="-25000" dirty="0"/>
              <a:t>10</a:t>
            </a:r>
            <a:r>
              <a:rPr lang="en-US" sz="2400" dirty="0"/>
              <a:t>, NO</a:t>
            </a:r>
            <a:r>
              <a:rPr lang="en-US" sz="2400" baseline="-25000" dirty="0"/>
              <a:t>2</a:t>
            </a:r>
            <a:r>
              <a:rPr lang="en-US" sz="2400" dirty="0"/>
              <a:t>, Lead) listed in Table 1: 30 TAC §116.12(20)(A).</a:t>
            </a:r>
          </a:p>
        </p:txBody>
      </p:sp>
    </p:spTree>
    <p:extLst>
      <p:ext uri="{BB962C8B-B14F-4D97-AF65-F5344CB8AC3E}">
        <p14:creationId xmlns:p14="http://schemas.microsoft.com/office/powerpoint/2010/main" val="9324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EB9A-26A1-455E-90EF-B748815B6985}"/>
              </a:ext>
            </a:extLst>
          </p:cNvPr>
          <p:cNvSpPr>
            <a:spLocks noGrp="1"/>
          </p:cNvSpPr>
          <p:nvPr>
            <p:ph type="title"/>
          </p:nvPr>
        </p:nvSpPr>
        <p:spPr/>
        <p:txBody>
          <a:bodyPr/>
          <a:lstStyle/>
          <a:p>
            <a:pPr algn="ctr"/>
            <a:r>
              <a:rPr lang="en-US" dirty="0"/>
              <a:t>Retrospective Review</a:t>
            </a:r>
          </a:p>
        </p:txBody>
      </p:sp>
      <p:pic>
        <p:nvPicPr>
          <p:cNvPr id="14" name="Content Placeholder 13" descr="City buses near Westminster Palace.">
            <a:extLst>
              <a:ext uri="{FF2B5EF4-FFF2-40B4-BE49-F238E27FC236}">
                <a16:creationId xmlns:a16="http://schemas.microsoft.com/office/drawing/2014/main" id="{3FB66D5D-8F3B-4F3B-8844-23B1A9F2EA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2189" y="1693600"/>
            <a:ext cx="7227621" cy="4823578"/>
          </a:xfrm>
          <a:ln w="25400">
            <a:solidFill>
              <a:schemeClr val="tx1"/>
            </a:solidFill>
          </a:ln>
        </p:spPr>
      </p:pic>
    </p:spTree>
    <p:extLst>
      <p:ext uri="{BB962C8B-B14F-4D97-AF65-F5344CB8AC3E}">
        <p14:creationId xmlns:p14="http://schemas.microsoft.com/office/powerpoint/2010/main" val="232954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52FB-71F9-4E55-A564-A8EB5B3404AB}"/>
              </a:ext>
            </a:extLst>
          </p:cNvPr>
          <p:cNvSpPr>
            <a:spLocks noGrp="1"/>
          </p:cNvSpPr>
          <p:nvPr>
            <p:ph type="title"/>
          </p:nvPr>
        </p:nvSpPr>
        <p:spPr/>
        <p:txBody>
          <a:bodyPr/>
          <a:lstStyle/>
          <a:p>
            <a:pPr algn="ctr"/>
            <a:r>
              <a:rPr lang="en-US" dirty="0"/>
              <a:t>Major NSR: PSD and NA</a:t>
            </a:r>
          </a:p>
        </p:txBody>
      </p:sp>
      <p:graphicFrame>
        <p:nvGraphicFramePr>
          <p:cNvPr id="5" name="Diagram 4" descr="Major NSR PSD / NA">
            <a:extLst>
              <a:ext uri="{FF2B5EF4-FFF2-40B4-BE49-F238E27FC236}">
                <a16:creationId xmlns:a16="http://schemas.microsoft.com/office/drawing/2014/main" id="{85F6B1D1-9827-4274-962F-08D94588D628}"/>
              </a:ext>
            </a:extLst>
          </p:cNvPr>
          <p:cNvGraphicFramePr/>
          <p:nvPr>
            <p:extLst>
              <p:ext uri="{D42A27DB-BD31-4B8C-83A1-F6EECF244321}">
                <p14:modId xmlns:p14="http://schemas.microsoft.com/office/powerpoint/2010/main" val="2653318120"/>
              </p:ext>
            </p:extLst>
          </p:nvPr>
        </p:nvGraphicFramePr>
        <p:xfrm>
          <a:off x="2837190" y="2928791"/>
          <a:ext cx="6122737" cy="317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CFC8EECF-D1F8-47A4-BE44-3F49711CEF89}"/>
              </a:ext>
            </a:extLst>
          </p:cNvPr>
          <p:cNvSpPr/>
          <p:nvPr/>
        </p:nvSpPr>
        <p:spPr bwMode="auto">
          <a:xfrm>
            <a:off x="7713990" y="2959683"/>
            <a:ext cx="4149810" cy="1219200"/>
          </a:xfrm>
          <a:prstGeom prst="rect">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342900" lvl="0" indent="-342900">
              <a:buFont typeface="Arial" panose="020B0604020202020204" pitchFamily="34" charset="0"/>
              <a:buChar char="•"/>
            </a:pPr>
            <a:r>
              <a:rPr lang="en-US" sz="2000" dirty="0">
                <a:latin typeface="+mn-lt"/>
              </a:rPr>
              <a:t>New Major Sources </a:t>
            </a:r>
          </a:p>
          <a:p>
            <a:pPr marL="342900" lvl="0" indent="-342900">
              <a:buFont typeface="Arial" panose="020B0604020202020204" pitchFamily="34" charset="0"/>
              <a:buChar char="•"/>
            </a:pPr>
            <a:r>
              <a:rPr lang="en-US" sz="2000" dirty="0">
                <a:latin typeface="+mn-lt"/>
              </a:rPr>
              <a:t>Major Modification to </a:t>
            </a:r>
          </a:p>
          <a:p>
            <a:pPr lvl="0"/>
            <a:r>
              <a:rPr lang="en-US" sz="2000" dirty="0"/>
              <a:t>    </a:t>
            </a:r>
            <a:r>
              <a:rPr lang="en-US" sz="2000" dirty="0">
                <a:latin typeface="+mn-lt"/>
              </a:rPr>
              <a:t> existing major sources</a:t>
            </a:r>
          </a:p>
        </p:txBody>
      </p:sp>
      <p:sp>
        <p:nvSpPr>
          <p:cNvPr id="10" name="Arrow: Right 9">
            <a:extLst>
              <a:ext uri="{FF2B5EF4-FFF2-40B4-BE49-F238E27FC236}">
                <a16:creationId xmlns:a16="http://schemas.microsoft.com/office/drawing/2014/main" id="{97D86FEA-A3B9-4A23-8911-CB5AEBD8A716}"/>
              </a:ext>
              <a:ext uri="{C183D7F6-B498-43B3-948B-1728B52AA6E4}">
                <adec:decorative xmlns:adec="http://schemas.microsoft.com/office/drawing/2017/decorative" val="1"/>
              </a:ext>
            </a:extLst>
          </p:cNvPr>
          <p:cNvSpPr/>
          <p:nvPr/>
        </p:nvSpPr>
        <p:spPr bwMode="auto">
          <a:xfrm>
            <a:off x="7215599" y="3470429"/>
            <a:ext cx="498391" cy="197708"/>
          </a:xfrm>
          <a:prstGeom prst="rightArrow">
            <a:avLst/>
          </a:prstGeom>
          <a:solidFill>
            <a:schemeClr val="tx2">
              <a:lumMod val="75000"/>
              <a:lumOff val="2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393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742E-3CC8-43B2-8442-8353513692AB}"/>
              </a:ext>
            </a:extLst>
          </p:cNvPr>
          <p:cNvSpPr>
            <a:spLocks noGrp="1"/>
          </p:cNvSpPr>
          <p:nvPr>
            <p:ph type="title"/>
          </p:nvPr>
        </p:nvSpPr>
        <p:spPr/>
        <p:txBody>
          <a:bodyPr/>
          <a:lstStyle/>
          <a:p>
            <a:pPr algn="ctr"/>
            <a:r>
              <a:rPr lang="en-US" b="1" dirty="0">
                <a:solidFill>
                  <a:srgbClr val="27387E"/>
                </a:solidFill>
              </a:rPr>
              <a:t>Retrospective Review Is…</a:t>
            </a:r>
            <a:endParaRPr lang="en-US" dirty="0"/>
          </a:p>
        </p:txBody>
      </p:sp>
      <p:sp>
        <p:nvSpPr>
          <p:cNvPr id="3" name="Content Placeholder 2">
            <a:extLst>
              <a:ext uri="{FF2B5EF4-FFF2-40B4-BE49-F238E27FC236}">
                <a16:creationId xmlns:a16="http://schemas.microsoft.com/office/drawing/2014/main" id="{09172687-386E-4B6D-9361-6E5DDDEC02FF}"/>
              </a:ext>
            </a:extLst>
          </p:cNvPr>
          <p:cNvSpPr>
            <a:spLocks noGrp="1"/>
          </p:cNvSpPr>
          <p:nvPr>
            <p:ph idx="1"/>
          </p:nvPr>
        </p:nvSpPr>
        <p:spPr>
          <a:xfrm>
            <a:off x="609600" y="1546167"/>
            <a:ext cx="10961077" cy="4854633"/>
          </a:xfrm>
        </p:spPr>
        <p:txBody>
          <a:bodyPr/>
          <a:lstStyle/>
          <a:p>
            <a:pPr>
              <a:spcBef>
                <a:spcPts val="2400"/>
              </a:spcBef>
            </a:pPr>
            <a:r>
              <a:rPr lang="en-US" u="sng" dirty="0"/>
              <a:t>Not</a:t>
            </a:r>
            <a:r>
              <a:rPr lang="en-US" dirty="0"/>
              <a:t> used to authorize changes that constitute a new modification, but to correct previous representations.</a:t>
            </a:r>
          </a:p>
          <a:p>
            <a:pPr>
              <a:spcBef>
                <a:spcPts val="2400"/>
              </a:spcBef>
            </a:pPr>
            <a:r>
              <a:rPr lang="en-US" dirty="0"/>
              <a:t>Generally used to address situations in which the final unit design or operation differs from the original preliminary design or operation upon which a previous air permit application was based and a corresponding permit was issued.</a:t>
            </a:r>
            <a:endParaRPr lang="en-US" sz="2800" dirty="0"/>
          </a:p>
          <a:p>
            <a:pPr>
              <a:spcBef>
                <a:spcPts val="2400"/>
              </a:spcBef>
            </a:pPr>
            <a:r>
              <a:rPr lang="en-US" dirty="0"/>
              <a:t>Used to address changes in sources not reflected in the original permit application or issued permit.</a:t>
            </a:r>
          </a:p>
        </p:txBody>
      </p:sp>
    </p:spTree>
    <p:extLst>
      <p:ext uri="{BB962C8B-B14F-4D97-AF65-F5344CB8AC3E}">
        <p14:creationId xmlns:p14="http://schemas.microsoft.com/office/powerpoint/2010/main" val="219905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B036-5002-4E39-85DC-9BBD734C271D}"/>
              </a:ext>
            </a:extLst>
          </p:cNvPr>
          <p:cNvSpPr>
            <a:spLocks noGrp="1"/>
          </p:cNvSpPr>
          <p:nvPr>
            <p:ph type="title"/>
          </p:nvPr>
        </p:nvSpPr>
        <p:spPr/>
        <p:txBody>
          <a:bodyPr/>
          <a:lstStyle/>
          <a:p>
            <a:pPr algn="ctr"/>
            <a:r>
              <a:rPr lang="en-US" u="sng" dirty="0"/>
              <a:t>Federal</a:t>
            </a:r>
            <a:r>
              <a:rPr lang="en-US" dirty="0"/>
              <a:t> Retrospective Review</a:t>
            </a:r>
          </a:p>
        </p:txBody>
      </p:sp>
      <p:sp>
        <p:nvSpPr>
          <p:cNvPr id="3" name="Content Placeholder 2">
            <a:extLst>
              <a:ext uri="{FF2B5EF4-FFF2-40B4-BE49-F238E27FC236}">
                <a16:creationId xmlns:a16="http://schemas.microsoft.com/office/drawing/2014/main" id="{D202EBA7-1D76-4D22-9A2C-188B9CC64C4E}"/>
              </a:ext>
            </a:extLst>
          </p:cNvPr>
          <p:cNvSpPr>
            <a:spLocks noGrp="1"/>
          </p:cNvSpPr>
          <p:nvPr>
            <p:ph idx="1"/>
          </p:nvPr>
        </p:nvSpPr>
        <p:spPr>
          <a:xfrm>
            <a:off x="609600" y="1679171"/>
            <a:ext cx="10961077" cy="4232107"/>
          </a:xfrm>
        </p:spPr>
        <p:txBody>
          <a:bodyPr/>
          <a:lstStyle/>
          <a:p>
            <a:pPr>
              <a:spcBef>
                <a:spcPts val="2400"/>
              </a:spcBef>
            </a:pPr>
            <a:r>
              <a:rPr lang="en-US" b="0" i="0" u="none" strike="noStrike" baseline="0" dirty="0">
                <a:latin typeface="+mj-lt"/>
              </a:rPr>
              <a:t>Look back at the federal PSD and/or Nonattainment NSR applicability analyses of a past project or projects to include changes in sources not reflected in the original permit application or issued permit. </a:t>
            </a:r>
          </a:p>
          <a:p>
            <a:pPr>
              <a:spcBef>
                <a:spcPts val="2400"/>
              </a:spcBef>
            </a:pPr>
            <a:r>
              <a:rPr lang="en-US" b="0" i="0" u="none" strike="noStrike" baseline="0" dirty="0">
                <a:latin typeface="+mj-lt"/>
              </a:rPr>
              <a:t>PSD and/or Nonattainment NSR applicability thresholds in place at the time of the original project apply.  However, if PSD and/or Nonattainment NSR review are triggered retrospectively, current modeling, BACT, LAER, and offset</a:t>
            </a:r>
            <a:r>
              <a:rPr lang="en-US" b="0" i="0" u="none" strike="noStrike" dirty="0">
                <a:latin typeface="+mj-lt"/>
              </a:rPr>
              <a:t> requirements</a:t>
            </a:r>
            <a:r>
              <a:rPr lang="en-US" b="0" i="0" u="none" strike="noStrike" baseline="0" dirty="0">
                <a:latin typeface="+mj-lt"/>
              </a:rPr>
              <a:t> </a:t>
            </a:r>
            <a:r>
              <a:rPr lang="en-US" dirty="0">
                <a:latin typeface="+mj-lt"/>
              </a:rPr>
              <a:t>may be applicable.</a:t>
            </a:r>
            <a:endParaRPr lang="en-US" b="0" i="0" u="none" strike="noStrike" baseline="0" dirty="0">
              <a:latin typeface="+mj-lt"/>
            </a:endParaRPr>
          </a:p>
        </p:txBody>
      </p:sp>
    </p:spTree>
    <p:extLst>
      <p:ext uri="{BB962C8B-B14F-4D97-AF65-F5344CB8AC3E}">
        <p14:creationId xmlns:p14="http://schemas.microsoft.com/office/powerpoint/2010/main" val="366061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FF79-B936-4647-8FD8-081D2E2E5FDB}"/>
              </a:ext>
            </a:extLst>
          </p:cNvPr>
          <p:cNvSpPr>
            <a:spLocks noGrp="1"/>
          </p:cNvSpPr>
          <p:nvPr>
            <p:ph type="title"/>
          </p:nvPr>
        </p:nvSpPr>
        <p:spPr>
          <a:xfrm>
            <a:off x="609600" y="680947"/>
            <a:ext cx="10961077" cy="919254"/>
          </a:xfrm>
        </p:spPr>
        <p:txBody>
          <a:bodyPr/>
          <a:lstStyle/>
          <a:p>
            <a:pPr algn="ctr"/>
            <a:r>
              <a:rPr lang="en-US" dirty="0"/>
              <a:t>Retrospective Review	</a:t>
            </a:r>
          </a:p>
        </p:txBody>
      </p:sp>
      <p:sp>
        <p:nvSpPr>
          <p:cNvPr id="3" name="Content Placeholder 2">
            <a:extLst>
              <a:ext uri="{FF2B5EF4-FFF2-40B4-BE49-F238E27FC236}">
                <a16:creationId xmlns:a16="http://schemas.microsoft.com/office/drawing/2014/main" id="{7CC1EDF5-BD64-4E3E-9C92-60E7576646F2}"/>
              </a:ext>
            </a:extLst>
          </p:cNvPr>
          <p:cNvSpPr>
            <a:spLocks noGrp="1"/>
          </p:cNvSpPr>
          <p:nvPr>
            <p:ph idx="1"/>
          </p:nvPr>
        </p:nvSpPr>
        <p:spPr>
          <a:xfrm>
            <a:off x="609600" y="2514600"/>
            <a:ext cx="10961077" cy="3329482"/>
          </a:xfrm>
        </p:spPr>
        <p:txBody>
          <a:bodyPr/>
          <a:lstStyle/>
          <a:p>
            <a:r>
              <a:rPr lang="en-US" dirty="0"/>
              <a:t>Changes will be processed either as a minor NSR project or as a major modification depending on the increases being authorized.</a:t>
            </a:r>
          </a:p>
        </p:txBody>
      </p:sp>
    </p:spTree>
    <p:extLst>
      <p:ext uri="{BB962C8B-B14F-4D97-AF65-F5344CB8AC3E}">
        <p14:creationId xmlns:p14="http://schemas.microsoft.com/office/powerpoint/2010/main" val="1768053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AFB2-6652-4176-90BF-0E4D73F93D7A}"/>
              </a:ext>
            </a:extLst>
          </p:cNvPr>
          <p:cNvSpPr>
            <a:spLocks noGrp="1"/>
          </p:cNvSpPr>
          <p:nvPr>
            <p:ph type="title"/>
          </p:nvPr>
        </p:nvSpPr>
        <p:spPr/>
        <p:txBody>
          <a:bodyPr/>
          <a:lstStyle/>
          <a:p>
            <a:pPr algn="ctr"/>
            <a:r>
              <a:rPr lang="en-US" dirty="0"/>
              <a:t>What Should Be Done?</a:t>
            </a:r>
          </a:p>
        </p:txBody>
      </p:sp>
      <p:graphicFrame>
        <p:nvGraphicFramePr>
          <p:cNvPr id="4" name="Content Placeholder 3">
            <a:extLst>
              <a:ext uri="{FF2B5EF4-FFF2-40B4-BE49-F238E27FC236}">
                <a16:creationId xmlns:a16="http://schemas.microsoft.com/office/drawing/2014/main" id="{0407A75B-0AB7-4833-A679-E78AD269442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78465926"/>
              </p:ext>
            </p:extLst>
          </p:nvPr>
        </p:nvGraphicFramePr>
        <p:xfrm>
          <a:off x="609600" y="1524000"/>
          <a:ext cx="10961077" cy="4089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4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5991-5653-465E-B37E-ACB1574D82FB}"/>
              </a:ext>
            </a:extLst>
          </p:cNvPr>
          <p:cNvSpPr>
            <a:spLocks noGrp="1"/>
          </p:cNvSpPr>
          <p:nvPr>
            <p:ph type="title"/>
          </p:nvPr>
        </p:nvSpPr>
        <p:spPr/>
        <p:txBody>
          <a:bodyPr/>
          <a:lstStyle/>
          <a:p>
            <a:pPr algn="ctr"/>
            <a:r>
              <a:rPr lang="en-US" b="1" dirty="0">
                <a:solidFill>
                  <a:srgbClr val="27387E"/>
                </a:solidFill>
              </a:rPr>
              <a:t>Flow Chart for Retrospective Review</a:t>
            </a:r>
          </a:p>
        </p:txBody>
      </p:sp>
      <p:grpSp>
        <p:nvGrpSpPr>
          <p:cNvPr id="11" name="Group 10" descr="Did the original project trigger major NSR for the pollutant?  YES Do new and increased emissions exceed significance levels for the pollutant*?  YES  Process updates as a major modification project.  Update AQA, acquire any additional offsets.  Do new and increased emissions exceed significance levels for the pollutant*?  NO Process as a minor project.  Include federal level BACT/LAER, update AQA, acquire any additional offsets.&#10;&#10;Did the original project trigger major NSR for the pollutant?  NO  Do original emissions plus new/increased emissions trigger major NSR for the pollutant?  NO  Process changes as a minor project.  Update impacts analysis as necessary.  Do original emissions plus new/increased emissions trigger major NSR for the pollutant?  YES  Process all emissions as a major NSR project with current BACT/LAER, current modeling/met data, and current offsets as needed.&#10;">
            <a:extLst>
              <a:ext uri="{FF2B5EF4-FFF2-40B4-BE49-F238E27FC236}">
                <a16:creationId xmlns:a16="http://schemas.microsoft.com/office/drawing/2014/main" id="{1F1B52FD-0E53-405A-BA4E-29299DA2C97B}"/>
              </a:ext>
            </a:extLst>
          </p:cNvPr>
          <p:cNvGrpSpPr/>
          <p:nvPr/>
        </p:nvGrpSpPr>
        <p:grpSpPr>
          <a:xfrm>
            <a:off x="144381" y="304800"/>
            <a:ext cx="11895218" cy="6211844"/>
            <a:chOff x="144381" y="304800"/>
            <a:chExt cx="11895218" cy="6211844"/>
          </a:xfrm>
        </p:grpSpPr>
        <p:sp>
          <p:nvSpPr>
            <p:cNvPr id="3" name="Flowchart: Process 2">
              <a:extLst>
                <a:ext uri="{FF2B5EF4-FFF2-40B4-BE49-F238E27FC236}">
                  <a16:creationId xmlns:a16="http://schemas.microsoft.com/office/drawing/2014/main" id="{7B2D9E19-A114-408E-8F69-4FDB4011E927}"/>
                </a:ext>
              </a:extLst>
            </p:cNvPr>
            <p:cNvSpPr/>
            <p:nvPr/>
          </p:nvSpPr>
          <p:spPr>
            <a:xfrm>
              <a:off x="304800" y="304800"/>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the original project trigger major NSR for the pollutant?</a:t>
              </a:r>
            </a:p>
          </p:txBody>
        </p:sp>
        <p:sp>
          <p:nvSpPr>
            <p:cNvPr id="15" name="Arrow: Right 14" descr="Arrow right.">
              <a:extLst>
                <a:ext uri="{FF2B5EF4-FFF2-40B4-BE49-F238E27FC236}">
                  <a16:creationId xmlns:a16="http://schemas.microsoft.com/office/drawing/2014/main" id="{033B8364-4CBD-4BCB-89F9-29B23AF3ADE4}"/>
                </a:ext>
              </a:extLst>
            </p:cNvPr>
            <p:cNvSpPr/>
            <p:nvPr/>
          </p:nvSpPr>
          <p:spPr>
            <a:xfrm>
              <a:off x="2898843" y="756912"/>
              <a:ext cx="1905000" cy="5962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4" name="Flowchart: Process 3">
              <a:extLst>
                <a:ext uri="{FF2B5EF4-FFF2-40B4-BE49-F238E27FC236}">
                  <a16:creationId xmlns:a16="http://schemas.microsoft.com/office/drawing/2014/main" id="{9CF16D41-2F58-4D3E-B4A3-84AA8530C335}"/>
                </a:ext>
              </a:extLst>
            </p:cNvPr>
            <p:cNvSpPr/>
            <p:nvPr/>
          </p:nvSpPr>
          <p:spPr>
            <a:xfrm>
              <a:off x="4800600" y="304800"/>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original emissions plus new/increased emissions trigger major NSR for the pollutant?</a:t>
              </a:r>
            </a:p>
          </p:txBody>
        </p:sp>
        <p:sp>
          <p:nvSpPr>
            <p:cNvPr id="17" name="Arrow: Right 16" descr="Arrow right.">
              <a:extLst>
                <a:ext uri="{FF2B5EF4-FFF2-40B4-BE49-F238E27FC236}">
                  <a16:creationId xmlns:a16="http://schemas.microsoft.com/office/drawing/2014/main" id="{9D1F1D7F-9CB2-4071-84FB-F2C43C94EBAE}"/>
                </a:ext>
              </a:extLst>
            </p:cNvPr>
            <p:cNvSpPr/>
            <p:nvPr/>
          </p:nvSpPr>
          <p:spPr>
            <a:xfrm>
              <a:off x="7388159" y="709212"/>
              <a:ext cx="1905000" cy="6439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5" name="Flowchart: Process 4">
              <a:extLst>
                <a:ext uri="{FF2B5EF4-FFF2-40B4-BE49-F238E27FC236}">
                  <a16:creationId xmlns:a16="http://schemas.microsoft.com/office/drawing/2014/main" id="{7448BB3A-061F-4014-BADC-A755D19D86FD}"/>
                </a:ext>
              </a:extLst>
            </p:cNvPr>
            <p:cNvSpPr/>
            <p:nvPr/>
          </p:nvSpPr>
          <p:spPr>
            <a:xfrm>
              <a:off x="9296400" y="341356"/>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changes as a minor project.  Update impacts analysis as necessary.</a:t>
              </a:r>
            </a:p>
          </p:txBody>
        </p:sp>
        <p:sp>
          <p:nvSpPr>
            <p:cNvPr id="28" name="Arrow: Right 27">
              <a:extLst>
                <a:ext uri="{FF2B5EF4-FFF2-40B4-BE49-F238E27FC236}">
                  <a16:creationId xmlns:a16="http://schemas.microsoft.com/office/drawing/2014/main" id="{2A3E503F-9480-4138-AEA2-A72EEB916830}"/>
                </a:ext>
              </a:extLst>
            </p:cNvPr>
            <p:cNvSpPr/>
            <p:nvPr/>
          </p:nvSpPr>
          <p:spPr>
            <a:xfrm rot="1390229">
              <a:off x="7308939" y="1712463"/>
              <a:ext cx="2008578" cy="613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6" name="Flowchart: Process 5">
              <a:extLst>
                <a:ext uri="{FF2B5EF4-FFF2-40B4-BE49-F238E27FC236}">
                  <a16:creationId xmlns:a16="http://schemas.microsoft.com/office/drawing/2014/main" id="{81E26CCC-EBF1-48F8-81B5-6B1BCB313240}"/>
                </a:ext>
              </a:extLst>
            </p:cNvPr>
            <p:cNvSpPr/>
            <p:nvPr/>
          </p:nvSpPr>
          <p:spPr>
            <a:xfrm>
              <a:off x="9258992" y="1981200"/>
              <a:ext cx="2780607" cy="2057400"/>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all emissions as a major NSR project with current BACT/LAER, current modeling/met data, and current offsets as needed.</a:t>
              </a:r>
            </a:p>
          </p:txBody>
        </p:sp>
        <p:sp>
          <p:nvSpPr>
            <p:cNvPr id="7" name="Flowchart: Process 6">
              <a:extLst>
                <a:ext uri="{FF2B5EF4-FFF2-40B4-BE49-F238E27FC236}">
                  <a16:creationId xmlns:a16="http://schemas.microsoft.com/office/drawing/2014/main" id="{760A1F05-DFE1-42A0-9134-B16C01046D4D}"/>
                </a:ext>
              </a:extLst>
            </p:cNvPr>
            <p:cNvSpPr/>
            <p:nvPr/>
          </p:nvSpPr>
          <p:spPr>
            <a:xfrm>
              <a:off x="284747" y="2433034"/>
              <a:ext cx="2590800" cy="1325563"/>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new and increased emissions exceed significance levels for the pollutant*?</a:t>
              </a:r>
            </a:p>
          </p:txBody>
        </p:sp>
        <p:sp>
          <p:nvSpPr>
            <p:cNvPr id="30" name="Arrow: Right 29" descr="Arrow right.">
              <a:extLst>
                <a:ext uri="{FF2B5EF4-FFF2-40B4-BE49-F238E27FC236}">
                  <a16:creationId xmlns:a16="http://schemas.microsoft.com/office/drawing/2014/main" id="{052DE81F-0E5F-4DFA-A4FA-E6C6F01C7C02}"/>
                </a:ext>
              </a:extLst>
            </p:cNvPr>
            <p:cNvSpPr/>
            <p:nvPr/>
          </p:nvSpPr>
          <p:spPr>
            <a:xfrm>
              <a:off x="2856843" y="2711788"/>
              <a:ext cx="1905000" cy="59622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sp>
          <p:nvSpPr>
            <p:cNvPr id="9" name="Flowchart: Process 8">
              <a:extLst>
                <a:ext uri="{FF2B5EF4-FFF2-40B4-BE49-F238E27FC236}">
                  <a16:creationId xmlns:a16="http://schemas.microsoft.com/office/drawing/2014/main" id="{C642B195-B068-4888-9020-0C1C67E17639}"/>
                </a:ext>
              </a:extLst>
            </p:cNvPr>
            <p:cNvSpPr/>
            <p:nvPr/>
          </p:nvSpPr>
          <p:spPr>
            <a:xfrm>
              <a:off x="4781896" y="2380680"/>
              <a:ext cx="2590800" cy="1471985"/>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as a minor project.  Include federal level BACT/LAER, update AQA, acquire any additional offsets.</a:t>
              </a:r>
            </a:p>
          </p:txBody>
        </p:sp>
        <p:sp>
          <p:nvSpPr>
            <p:cNvPr id="29" name="Arrow: Right 28">
              <a:extLst>
                <a:ext uri="{FF2B5EF4-FFF2-40B4-BE49-F238E27FC236}">
                  <a16:creationId xmlns:a16="http://schemas.microsoft.com/office/drawing/2014/main" id="{FB41546F-D4F0-4E96-807A-0312ECC20E35}"/>
                </a:ext>
              </a:extLst>
            </p:cNvPr>
            <p:cNvSpPr/>
            <p:nvPr/>
          </p:nvSpPr>
          <p:spPr>
            <a:xfrm rot="5400000">
              <a:off x="1225041" y="3920729"/>
              <a:ext cx="750316" cy="5307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8" name="Flowchart: Process 7">
              <a:extLst>
                <a:ext uri="{FF2B5EF4-FFF2-40B4-BE49-F238E27FC236}">
                  <a16:creationId xmlns:a16="http://schemas.microsoft.com/office/drawing/2014/main" id="{EA91B68D-4788-4CFA-952E-F74E6A3058D2}"/>
                </a:ext>
              </a:extLst>
            </p:cNvPr>
            <p:cNvSpPr/>
            <p:nvPr/>
          </p:nvSpPr>
          <p:spPr>
            <a:xfrm>
              <a:off x="144381" y="4582762"/>
              <a:ext cx="2751220" cy="1933882"/>
            </a:xfrm>
            <a:prstGeom prst="flowChartProces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 updates as a major modification project.  Include current BACT/LAER, update AQA, acquire any additional offsets.</a:t>
              </a:r>
            </a:p>
          </p:txBody>
        </p:sp>
      </p:grpSp>
      <p:sp>
        <p:nvSpPr>
          <p:cNvPr id="10" name="Flowchart: Process 9">
            <a:extLst>
              <a:ext uri="{FF2B5EF4-FFF2-40B4-BE49-F238E27FC236}">
                <a16:creationId xmlns:a16="http://schemas.microsoft.com/office/drawing/2014/main" id="{56FFFF87-7E2E-4A58-A791-E28BE8679E5F}"/>
              </a:ext>
            </a:extLst>
          </p:cNvPr>
          <p:cNvSpPr/>
          <p:nvPr/>
        </p:nvSpPr>
        <p:spPr>
          <a:xfrm>
            <a:off x="4468293" y="4449736"/>
            <a:ext cx="7571306" cy="2066908"/>
          </a:xfrm>
          <a:prstGeom prst="flowChart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*Increases from new and modified units should be based on allowable emissions (PTE) for the unit(s).</a:t>
            </a:r>
          </a:p>
          <a:p>
            <a:pPr algn="ctr"/>
            <a:endParaRPr lang="en-US" dirty="0"/>
          </a:p>
          <a:p>
            <a:pPr algn="ctr"/>
            <a:r>
              <a:rPr lang="en-US" dirty="0"/>
              <a:t>If new/modified units result in increased utilization of an affected unit, the affected unit may be evaluated based on PTE or based on worst-case increases if the new/modified units were to operate at maximum permitted capacity.</a:t>
            </a:r>
          </a:p>
        </p:txBody>
      </p:sp>
      <p:sp>
        <p:nvSpPr>
          <p:cNvPr id="27" name="Arrow: Right 26">
            <a:extLst>
              <a:ext uri="{FF2B5EF4-FFF2-40B4-BE49-F238E27FC236}">
                <a16:creationId xmlns:a16="http://schemas.microsoft.com/office/drawing/2014/main" id="{FCE568BF-59F6-42C9-8167-D7BA55498D4A}"/>
              </a:ext>
              <a:ext uri="{C183D7F6-B498-43B3-948B-1728B52AA6E4}">
                <adec:decorative xmlns:adec="http://schemas.microsoft.com/office/drawing/2017/decorative" val="1"/>
              </a:ext>
            </a:extLst>
          </p:cNvPr>
          <p:cNvSpPr/>
          <p:nvPr/>
        </p:nvSpPr>
        <p:spPr>
          <a:xfrm rot="5400000">
            <a:off x="1225041" y="1785267"/>
            <a:ext cx="750316" cy="5307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Tree>
    <p:extLst>
      <p:ext uri="{BB962C8B-B14F-4D97-AF65-F5344CB8AC3E}">
        <p14:creationId xmlns:p14="http://schemas.microsoft.com/office/powerpoint/2010/main" val="1996575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457C0-1324-4C35-9DF4-B1BC43BE2388}"/>
              </a:ext>
            </a:extLst>
          </p:cNvPr>
          <p:cNvSpPr>
            <a:spLocks noGrp="1"/>
          </p:cNvSpPr>
          <p:nvPr>
            <p:ph type="title"/>
          </p:nvPr>
        </p:nvSpPr>
        <p:spPr>
          <a:xfrm>
            <a:off x="838199" y="582053"/>
            <a:ext cx="10515600" cy="1325563"/>
          </a:xfrm>
        </p:spPr>
        <p:txBody>
          <a:bodyPr/>
          <a:lstStyle/>
          <a:p>
            <a:pPr algn="ctr"/>
            <a:r>
              <a:rPr lang="en-US" b="1" dirty="0">
                <a:solidFill>
                  <a:srgbClr val="27387E"/>
                </a:solidFill>
              </a:rPr>
              <a:t>Back to the Archives</a:t>
            </a:r>
          </a:p>
        </p:txBody>
      </p:sp>
      <p:pic>
        <p:nvPicPr>
          <p:cNvPr id="8" name="Picture 7" descr="Office clerk searching for files">
            <a:extLst>
              <a:ext uri="{FF2B5EF4-FFF2-40B4-BE49-F238E27FC236}">
                <a16:creationId xmlns:a16="http://schemas.microsoft.com/office/drawing/2014/main" id="{2FED218E-9DA0-4795-A9A9-FDE331FAD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375" y="1577042"/>
            <a:ext cx="6479895" cy="4859384"/>
          </a:xfrm>
          <a:prstGeom prst="rect">
            <a:avLst/>
          </a:prstGeom>
          <a:ln w="25400">
            <a:solidFill>
              <a:schemeClr val="tx1"/>
            </a:solidFill>
          </a:ln>
        </p:spPr>
      </p:pic>
    </p:spTree>
    <p:extLst>
      <p:ext uri="{BB962C8B-B14F-4D97-AF65-F5344CB8AC3E}">
        <p14:creationId xmlns:p14="http://schemas.microsoft.com/office/powerpoint/2010/main" val="2466305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9B85-9AB7-43AA-8861-7150650752C7}"/>
              </a:ext>
            </a:extLst>
          </p:cNvPr>
          <p:cNvSpPr>
            <a:spLocks noGrp="1"/>
          </p:cNvSpPr>
          <p:nvPr>
            <p:ph type="title"/>
          </p:nvPr>
        </p:nvSpPr>
        <p:spPr/>
        <p:txBody>
          <a:bodyPr/>
          <a:lstStyle/>
          <a:p>
            <a:pPr algn="ctr"/>
            <a:r>
              <a:rPr lang="en-US" dirty="0"/>
              <a:t>Guidance</a:t>
            </a:r>
          </a:p>
        </p:txBody>
      </p:sp>
      <p:sp>
        <p:nvSpPr>
          <p:cNvPr id="3" name="Content Placeholder 2">
            <a:extLst>
              <a:ext uri="{FF2B5EF4-FFF2-40B4-BE49-F238E27FC236}">
                <a16:creationId xmlns:a16="http://schemas.microsoft.com/office/drawing/2014/main" id="{8802A998-DCB7-4B41-BF94-5034A0242FF3}"/>
              </a:ext>
            </a:extLst>
          </p:cNvPr>
          <p:cNvSpPr>
            <a:spLocks noGrp="1"/>
          </p:cNvSpPr>
          <p:nvPr>
            <p:ph idx="1"/>
          </p:nvPr>
        </p:nvSpPr>
        <p:spPr>
          <a:xfrm>
            <a:off x="533400" y="1524000"/>
            <a:ext cx="10961077" cy="5076585"/>
          </a:xfrm>
        </p:spPr>
        <p:txBody>
          <a:bodyPr/>
          <a:lstStyle/>
          <a:p>
            <a:pPr>
              <a:spcBef>
                <a:spcPts val="1200"/>
              </a:spcBef>
              <a:spcAft>
                <a:spcPts val="2400"/>
              </a:spcAft>
            </a:pPr>
            <a:r>
              <a:rPr lang="en-US" dirty="0"/>
              <a:t>July 5, 2000 memorandum from Ruben Herrera, P.E. through John Steib (Director, APD,TNRCC):</a:t>
            </a:r>
          </a:p>
          <a:p>
            <a:pPr marL="0" indent="0" algn="ctr">
              <a:spcBef>
                <a:spcPts val="1200"/>
              </a:spcBef>
              <a:spcAft>
                <a:spcPts val="2400"/>
              </a:spcAft>
              <a:buNone/>
            </a:pPr>
            <a:r>
              <a:rPr lang="en-US" dirty="0">
                <a:hlinkClick r:id="rId3"/>
              </a:rPr>
              <a:t>Retrospective Federal Permit Analyses and Reviews</a:t>
            </a:r>
            <a:endParaRPr lang="en-US" dirty="0"/>
          </a:p>
          <a:p>
            <a:pPr marL="0" indent="0">
              <a:spcBef>
                <a:spcPts val="1200"/>
              </a:spcBef>
              <a:spcAft>
                <a:spcPts val="2400"/>
              </a:spcAft>
              <a:buNone/>
            </a:pPr>
            <a:r>
              <a:rPr lang="en-US" dirty="0"/>
              <a:t>Related documentation:</a:t>
            </a:r>
          </a:p>
          <a:p>
            <a:pPr>
              <a:spcBef>
                <a:spcPts val="1200"/>
              </a:spcBef>
              <a:spcAft>
                <a:spcPts val="2400"/>
              </a:spcAft>
            </a:pPr>
            <a:r>
              <a:rPr lang="en-US" dirty="0"/>
              <a:t>EPA 1985 DRAFT memo on “handling changes to sources which have PSD permits…” may be found on the EPA website:</a:t>
            </a:r>
          </a:p>
          <a:p>
            <a:pPr marL="0" indent="0" algn="ctr">
              <a:spcBef>
                <a:spcPts val="1200"/>
              </a:spcBef>
              <a:spcAft>
                <a:spcPts val="2400"/>
              </a:spcAft>
              <a:buNone/>
            </a:pPr>
            <a:r>
              <a:rPr lang="en-US" dirty="0">
                <a:hlinkClick r:id="rId4"/>
              </a:rPr>
              <a:t>Revised Draft Policy on Permit Modifications and Extensions</a:t>
            </a:r>
            <a:endParaRPr lang="en-US" dirty="0"/>
          </a:p>
          <a:p>
            <a:pPr marL="0" indent="0" algn="ctr">
              <a:buNone/>
            </a:pPr>
            <a:endParaRPr lang="en-US" dirty="0"/>
          </a:p>
        </p:txBody>
      </p:sp>
    </p:spTree>
    <p:extLst>
      <p:ext uri="{BB962C8B-B14F-4D97-AF65-F5344CB8AC3E}">
        <p14:creationId xmlns:p14="http://schemas.microsoft.com/office/powerpoint/2010/main" val="19074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F30E0-F64E-4783-9BC4-A010EE2674B4}"/>
              </a:ext>
            </a:extLst>
          </p:cNvPr>
          <p:cNvSpPr>
            <a:spLocks noGrp="1"/>
          </p:cNvSpPr>
          <p:nvPr>
            <p:ph type="title"/>
          </p:nvPr>
        </p:nvSpPr>
        <p:spPr/>
        <p:txBody>
          <a:bodyPr/>
          <a:lstStyle/>
          <a:p>
            <a:pPr algn="ctr"/>
            <a:r>
              <a:rPr lang="en-US" dirty="0"/>
              <a:t>Herrera/Steib Memo </a:t>
            </a:r>
            <a:br>
              <a:rPr lang="en-US" dirty="0"/>
            </a:br>
            <a:r>
              <a:rPr lang="en-US" dirty="0"/>
              <a:t>- By the Numbers</a:t>
            </a:r>
          </a:p>
        </p:txBody>
      </p:sp>
      <p:sp>
        <p:nvSpPr>
          <p:cNvPr id="3" name="Content Placeholder 2">
            <a:extLst>
              <a:ext uri="{FF2B5EF4-FFF2-40B4-BE49-F238E27FC236}">
                <a16:creationId xmlns:a16="http://schemas.microsoft.com/office/drawing/2014/main" id="{AD10447C-1AAC-4CC5-A828-F6059F56F816}"/>
              </a:ext>
            </a:extLst>
          </p:cNvPr>
          <p:cNvSpPr>
            <a:spLocks noGrp="1"/>
          </p:cNvSpPr>
          <p:nvPr>
            <p:ph idx="1"/>
          </p:nvPr>
        </p:nvSpPr>
        <p:spPr>
          <a:xfrm>
            <a:off x="609600" y="2161308"/>
            <a:ext cx="10961077" cy="4372495"/>
          </a:xfrm>
        </p:spPr>
        <p:txBody>
          <a:bodyPr/>
          <a:lstStyle/>
          <a:p>
            <a:pPr marL="514350" indent="-514350">
              <a:spcBef>
                <a:spcPts val="2400"/>
              </a:spcBef>
              <a:buFont typeface="+mj-lt"/>
              <a:buAutoNum type="arabicPeriod"/>
            </a:pPr>
            <a:r>
              <a:rPr lang="en-US" dirty="0"/>
              <a:t>Determine if the site is major using PSD and NA rules in effect at the time.</a:t>
            </a:r>
          </a:p>
          <a:p>
            <a:pPr marL="514350" indent="-514350">
              <a:spcBef>
                <a:spcPts val="2400"/>
              </a:spcBef>
              <a:buFont typeface="+mj-lt"/>
              <a:buAutoNum type="arabicPeriod"/>
            </a:pPr>
            <a:r>
              <a:rPr lang="en-US" dirty="0"/>
              <a:t>Calculate emissions using </a:t>
            </a:r>
            <a:r>
              <a:rPr lang="en-US" b="1" dirty="0">
                <a:solidFill>
                  <a:srgbClr val="0090BA"/>
                </a:solidFill>
              </a:rPr>
              <a:t>current</a:t>
            </a:r>
            <a:r>
              <a:rPr lang="en-US" dirty="0"/>
              <a:t> methodology and data.</a:t>
            </a:r>
          </a:p>
          <a:p>
            <a:pPr marL="514350" indent="-514350">
              <a:spcBef>
                <a:spcPts val="2400"/>
              </a:spcBef>
              <a:buFont typeface="+mj-lt"/>
              <a:buAutoNum type="arabicPeriod"/>
            </a:pPr>
            <a:r>
              <a:rPr lang="en-US" dirty="0"/>
              <a:t>Compare the project increase to criteria in effect at the time:</a:t>
            </a:r>
            <a:br>
              <a:rPr lang="en-US" dirty="0"/>
            </a:br>
            <a:r>
              <a:rPr lang="en-US" dirty="0"/>
              <a:t>	major source, netting, and major modification thresholds.</a:t>
            </a:r>
          </a:p>
          <a:p>
            <a:pPr marL="0" indent="0">
              <a:spcBef>
                <a:spcPts val="2400"/>
              </a:spcBef>
              <a:buNone/>
            </a:pPr>
            <a:r>
              <a:rPr lang="en-US" dirty="0"/>
              <a:t>Use the original baseline and contemporaneous windows.</a:t>
            </a:r>
            <a:br>
              <a:rPr lang="en-US" dirty="0"/>
            </a:br>
            <a:br>
              <a:rPr lang="en-US" dirty="0"/>
            </a:br>
            <a:endParaRPr lang="en-US" dirty="0"/>
          </a:p>
        </p:txBody>
      </p:sp>
    </p:spTree>
    <p:extLst>
      <p:ext uri="{BB962C8B-B14F-4D97-AF65-F5344CB8AC3E}">
        <p14:creationId xmlns:p14="http://schemas.microsoft.com/office/powerpoint/2010/main" val="10376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C7B9-2205-44CF-BA2B-C2EB7780D35B}"/>
              </a:ext>
            </a:extLst>
          </p:cNvPr>
          <p:cNvSpPr>
            <a:spLocks noGrp="1"/>
          </p:cNvSpPr>
          <p:nvPr>
            <p:ph type="title"/>
          </p:nvPr>
        </p:nvSpPr>
        <p:spPr/>
        <p:txBody>
          <a:bodyPr/>
          <a:lstStyle/>
          <a:p>
            <a:pPr algn="ctr"/>
            <a:r>
              <a:rPr lang="en-US" dirty="0"/>
              <a:t>Herrera/Steib Memo</a:t>
            </a:r>
            <a:br>
              <a:rPr lang="en-US" dirty="0"/>
            </a:br>
            <a:r>
              <a:rPr lang="en-US" dirty="0"/>
              <a:t>- By the Numbers </a:t>
            </a:r>
            <a:br>
              <a:rPr lang="en-US" dirty="0"/>
            </a:br>
            <a:r>
              <a:rPr lang="en-US" dirty="0"/>
              <a:t>(continued)</a:t>
            </a:r>
          </a:p>
        </p:txBody>
      </p:sp>
      <p:sp>
        <p:nvSpPr>
          <p:cNvPr id="3" name="Content Placeholder 2">
            <a:extLst>
              <a:ext uri="{FF2B5EF4-FFF2-40B4-BE49-F238E27FC236}">
                <a16:creationId xmlns:a16="http://schemas.microsoft.com/office/drawing/2014/main" id="{069CD2DA-6422-4126-AFF3-8D1B024B7FAE}"/>
              </a:ext>
            </a:extLst>
          </p:cNvPr>
          <p:cNvSpPr>
            <a:spLocks noGrp="1"/>
          </p:cNvSpPr>
          <p:nvPr>
            <p:ph idx="1"/>
          </p:nvPr>
        </p:nvSpPr>
        <p:spPr>
          <a:xfrm>
            <a:off x="609600" y="3186751"/>
            <a:ext cx="10379826" cy="3329482"/>
          </a:xfrm>
        </p:spPr>
        <p:txBody>
          <a:bodyPr/>
          <a:lstStyle/>
          <a:p>
            <a:pPr marL="514350" indent="-514350">
              <a:spcBef>
                <a:spcPts val="2400"/>
              </a:spcBef>
              <a:buFont typeface="+mj-lt"/>
              <a:buAutoNum type="arabicPeriod" startAt="4"/>
            </a:pPr>
            <a:r>
              <a:rPr lang="en-US" dirty="0"/>
              <a:t>If the sum of the corrected project increase and contemporaneous increases/decreases exceed a significance level, then major NSR is triggered.</a:t>
            </a:r>
          </a:p>
        </p:txBody>
      </p:sp>
    </p:spTree>
    <p:extLst>
      <p:ext uri="{BB962C8B-B14F-4D97-AF65-F5344CB8AC3E}">
        <p14:creationId xmlns:p14="http://schemas.microsoft.com/office/powerpoint/2010/main" val="40290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1899-1861-44ED-AC70-42EF72A3014D}"/>
              </a:ext>
            </a:extLst>
          </p:cNvPr>
          <p:cNvSpPr>
            <a:spLocks noGrp="1"/>
          </p:cNvSpPr>
          <p:nvPr>
            <p:ph type="title"/>
          </p:nvPr>
        </p:nvSpPr>
        <p:spPr/>
        <p:txBody>
          <a:bodyPr/>
          <a:lstStyle/>
          <a:p>
            <a:pPr algn="ctr"/>
            <a:r>
              <a:rPr lang="en-US" dirty="0"/>
              <a:t>Herrera/Steib Memo</a:t>
            </a:r>
            <a:br>
              <a:rPr lang="en-US" dirty="0"/>
            </a:br>
            <a:r>
              <a:rPr lang="en-US" dirty="0"/>
              <a:t>- Additional Elements</a:t>
            </a:r>
          </a:p>
        </p:txBody>
      </p:sp>
      <p:sp>
        <p:nvSpPr>
          <p:cNvPr id="3" name="Content Placeholder 2">
            <a:extLst>
              <a:ext uri="{FF2B5EF4-FFF2-40B4-BE49-F238E27FC236}">
                <a16:creationId xmlns:a16="http://schemas.microsoft.com/office/drawing/2014/main" id="{0908111F-9AE8-44DB-91F5-D8BE617444B6}"/>
              </a:ext>
            </a:extLst>
          </p:cNvPr>
          <p:cNvSpPr>
            <a:spLocks noGrp="1"/>
          </p:cNvSpPr>
          <p:nvPr>
            <p:ph idx="1"/>
          </p:nvPr>
        </p:nvSpPr>
        <p:spPr>
          <a:xfrm>
            <a:off x="609599" y="2332413"/>
            <a:ext cx="10961077" cy="3600795"/>
          </a:xfrm>
        </p:spPr>
        <p:txBody>
          <a:bodyPr/>
          <a:lstStyle/>
          <a:p>
            <a:pPr marL="0" indent="0">
              <a:spcBef>
                <a:spcPts val="2400"/>
              </a:spcBef>
              <a:buNone/>
            </a:pPr>
            <a:r>
              <a:rPr lang="en-US" dirty="0"/>
              <a:t>For retrospective actions that trigger major NSR, use </a:t>
            </a:r>
            <a:r>
              <a:rPr lang="en-US" b="1" dirty="0">
                <a:solidFill>
                  <a:srgbClr val="0090BA"/>
                </a:solidFill>
              </a:rPr>
              <a:t>current</a:t>
            </a:r>
            <a:r>
              <a:rPr lang="en-US" dirty="0"/>
              <a:t>:</a:t>
            </a:r>
          </a:p>
          <a:p>
            <a:pPr>
              <a:spcBef>
                <a:spcPts val="2400"/>
              </a:spcBef>
            </a:pPr>
            <a:r>
              <a:rPr lang="en-US" dirty="0"/>
              <a:t>BACT or LAER requirements.</a:t>
            </a:r>
          </a:p>
          <a:p>
            <a:pPr>
              <a:spcBef>
                <a:spcPts val="2400"/>
              </a:spcBef>
            </a:pPr>
            <a:r>
              <a:rPr lang="en-US" dirty="0"/>
              <a:t>meteorology for impacts analysis.</a:t>
            </a:r>
          </a:p>
          <a:p>
            <a:pPr>
              <a:spcBef>
                <a:spcPts val="2400"/>
              </a:spcBef>
            </a:pPr>
            <a:r>
              <a:rPr lang="en-US" dirty="0"/>
              <a:t>offset ratios if NA is triggered (ratio depends on area classification at the time of new permit issuance </a:t>
            </a:r>
            <a:r>
              <a:rPr lang="en-US" b="1" dirty="0">
                <a:solidFill>
                  <a:srgbClr val="27387E"/>
                </a:solidFill>
              </a:rPr>
              <a:t>as per 30 TAC §116.150(a)</a:t>
            </a:r>
            <a:r>
              <a:rPr lang="en-US" dirty="0"/>
              <a:t>).</a:t>
            </a:r>
          </a:p>
          <a:p>
            <a:pPr>
              <a:spcBef>
                <a:spcPts val="2400"/>
              </a:spcBef>
            </a:pPr>
            <a:endParaRPr lang="en-US" dirty="0"/>
          </a:p>
          <a:p>
            <a:endParaRPr lang="en-US" dirty="0"/>
          </a:p>
        </p:txBody>
      </p:sp>
    </p:spTree>
    <p:extLst>
      <p:ext uri="{BB962C8B-B14F-4D97-AF65-F5344CB8AC3E}">
        <p14:creationId xmlns:p14="http://schemas.microsoft.com/office/powerpoint/2010/main" val="40267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D2DC-67C1-4ECC-B4B0-266CF57F982A}"/>
              </a:ext>
            </a:extLst>
          </p:cNvPr>
          <p:cNvSpPr>
            <a:spLocks noGrp="1"/>
          </p:cNvSpPr>
          <p:nvPr>
            <p:ph type="title"/>
          </p:nvPr>
        </p:nvSpPr>
        <p:spPr/>
        <p:txBody>
          <a:bodyPr/>
          <a:lstStyle/>
          <a:p>
            <a:pPr algn="ctr"/>
            <a:r>
              <a:rPr lang="en-US" dirty="0"/>
              <a:t>PSD: Major Source Thresholds</a:t>
            </a:r>
          </a:p>
        </p:txBody>
      </p:sp>
      <p:graphicFrame>
        <p:nvGraphicFramePr>
          <p:cNvPr id="4" name="Table 3">
            <a:extLst>
              <a:ext uri="{FF2B5EF4-FFF2-40B4-BE49-F238E27FC236}">
                <a16:creationId xmlns:a16="http://schemas.microsoft.com/office/drawing/2014/main" id="{37188E8C-9EB0-4486-955A-D820AD94FC3E}"/>
              </a:ext>
            </a:extLst>
          </p:cNvPr>
          <p:cNvGraphicFramePr>
            <a:graphicFrameLocks noGrp="1"/>
          </p:cNvGraphicFramePr>
          <p:nvPr>
            <p:extLst>
              <p:ext uri="{D42A27DB-BD31-4B8C-83A1-F6EECF244321}">
                <p14:modId xmlns:p14="http://schemas.microsoft.com/office/powerpoint/2010/main" val="2158968320"/>
              </p:ext>
            </p:extLst>
          </p:nvPr>
        </p:nvGraphicFramePr>
        <p:xfrm>
          <a:off x="933937" y="2532435"/>
          <a:ext cx="10312401" cy="2220620"/>
        </p:xfrm>
        <a:graphic>
          <a:graphicData uri="http://schemas.openxmlformats.org/drawingml/2006/table">
            <a:tbl>
              <a:tblPr firstRow="1" bandRow="1">
                <a:tableStyleId>{5C22544A-7EE6-4342-B048-85BDC9FD1C3A}</a:tableStyleId>
              </a:tblPr>
              <a:tblGrid>
                <a:gridCol w="4032784">
                  <a:extLst>
                    <a:ext uri="{9D8B030D-6E8A-4147-A177-3AD203B41FA5}">
                      <a16:colId xmlns:a16="http://schemas.microsoft.com/office/drawing/2014/main" val="1086574056"/>
                    </a:ext>
                  </a:extLst>
                </a:gridCol>
                <a:gridCol w="3283836">
                  <a:extLst>
                    <a:ext uri="{9D8B030D-6E8A-4147-A177-3AD203B41FA5}">
                      <a16:colId xmlns:a16="http://schemas.microsoft.com/office/drawing/2014/main" val="571738051"/>
                    </a:ext>
                  </a:extLst>
                </a:gridCol>
                <a:gridCol w="2995781">
                  <a:extLst>
                    <a:ext uri="{9D8B030D-6E8A-4147-A177-3AD203B41FA5}">
                      <a16:colId xmlns:a16="http://schemas.microsoft.com/office/drawing/2014/main" val="1158154374"/>
                    </a:ext>
                  </a:extLst>
                </a:gridCol>
              </a:tblGrid>
              <a:tr h="8857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kern="1200"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rPr>
                        <a:t>Source Category*</a:t>
                      </a:r>
                    </a:p>
                    <a:p>
                      <a:pPr algn="ctr"/>
                      <a:endParaRPr lang="en-US" sz="1600" dirty="0">
                        <a:latin typeface="+mn-lt"/>
                      </a:endParaRPr>
                    </a:p>
                  </a:txBody>
                  <a:tcP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Regulated Pollutant</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Source   (</a:t>
                      </a:r>
                      <a:r>
                        <a:rPr lang="en-US" sz="2400" b="1" kern="1200" dirty="0">
                          <a:solidFill>
                            <a:schemeClr val="bg1"/>
                          </a:solidFill>
                          <a:latin typeface="Century Gothic" panose="020B0502020202020204"/>
                          <a:ea typeface="+mn-ea"/>
                          <a:cs typeface="+mn-cs"/>
                        </a:rPr>
                        <a:t>TPY)</a:t>
                      </a:r>
                      <a:endParaRPr lang="en-US" sz="2400" dirty="0">
                        <a:solidFill>
                          <a:schemeClr val="bg1"/>
                        </a:solidFill>
                        <a:latin typeface="+mn-lt"/>
                      </a:endParaRPr>
                    </a:p>
                  </a:txBody>
                  <a:tcPr anchor="ctr"/>
                </a:tc>
                <a:extLst>
                  <a:ext uri="{0D108BD9-81ED-4DB2-BD59-A6C34878D82A}">
                    <a16:rowId xmlns:a16="http://schemas.microsoft.com/office/drawing/2014/main" val="1603666118"/>
                  </a:ext>
                </a:extLst>
              </a:tr>
              <a:tr h="57691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0" kern="1200" dirty="0">
                          <a:solidFill>
                            <a:schemeClr val="tx1"/>
                          </a:solidFill>
                          <a:latin typeface="+mn-lt"/>
                          <a:ea typeface="+mn-ea"/>
                          <a:cs typeface="+mn-cs"/>
                        </a:rPr>
                        <a:t>Named</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0" kern="1200" dirty="0">
                          <a:solidFill>
                            <a:schemeClr val="tx1"/>
                          </a:solidFill>
                          <a:latin typeface="+mn-lt"/>
                          <a:ea typeface="+mn-ea"/>
                          <a:cs typeface="+mn-cs"/>
                        </a:rPr>
                        <a:t>All</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1" kern="1200" dirty="0">
                          <a:solidFill>
                            <a:schemeClr val="tx1"/>
                          </a:solidFill>
                          <a:latin typeface="+mn-lt"/>
                          <a:ea typeface="+mn-ea"/>
                          <a:cs typeface="+mn-cs"/>
                        </a:rPr>
                        <a:t>100</a:t>
                      </a:r>
                    </a:p>
                  </a:txBody>
                  <a:tcPr anchor="ctr"/>
                </a:tc>
                <a:extLst>
                  <a:ext uri="{0D108BD9-81ED-4DB2-BD59-A6C34878D82A}">
                    <a16:rowId xmlns:a16="http://schemas.microsoft.com/office/drawing/2014/main" val="1169041567"/>
                  </a:ext>
                </a:extLst>
              </a:tr>
              <a:tr h="57691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0" kern="1200" dirty="0">
                          <a:solidFill>
                            <a:schemeClr val="tx1"/>
                          </a:solidFill>
                          <a:latin typeface="+mn-lt"/>
                          <a:ea typeface="+mn-ea"/>
                          <a:cs typeface="+mn-cs"/>
                        </a:rPr>
                        <a:t>Un-Named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0" kern="1200" dirty="0">
                          <a:solidFill>
                            <a:schemeClr val="tx1"/>
                          </a:solidFill>
                          <a:latin typeface="+mn-lt"/>
                          <a:ea typeface="+mn-ea"/>
                          <a:cs typeface="+mn-cs"/>
                        </a:rPr>
                        <a:t>All</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1" kern="1200" dirty="0">
                          <a:solidFill>
                            <a:schemeClr val="tx1"/>
                          </a:solidFill>
                          <a:latin typeface="+mn-lt"/>
                          <a:ea typeface="+mn-ea"/>
                          <a:cs typeface="+mn-cs"/>
                        </a:rPr>
                        <a:t>250</a:t>
                      </a:r>
                    </a:p>
                  </a:txBody>
                  <a:tcPr anchor="ctr"/>
                </a:tc>
                <a:extLst>
                  <a:ext uri="{0D108BD9-81ED-4DB2-BD59-A6C34878D82A}">
                    <a16:rowId xmlns:a16="http://schemas.microsoft.com/office/drawing/2014/main" val="3125105000"/>
                  </a:ext>
                </a:extLst>
              </a:tr>
            </a:tbl>
          </a:graphicData>
        </a:graphic>
      </p:graphicFrame>
      <p:sp>
        <p:nvSpPr>
          <p:cNvPr id="5" name="TextBox 4">
            <a:extLst>
              <a:ext uri="{FF2B5EF4-FFF2-40B4-BE49-F238E27FC236}">
                <a16:creationId xmlns:a16="http://schemas.microsoft.com/office/drawing/2014/main" id="{4D2BF5D5-79F6-43BC-B76B-E75C58343498}"/>
              </a:ext>
            </a:extLst>
          </p:cNvPr>
          <p:cNvSpPr txBox="1"/>
          <p:nvPr/>
        </p:nvSpPr>
        <p:spPr>
          <a:xfrm>
            <a:off x="933936" y="5899298"/>
            <a:ext cx="10312401" cy="461665"/>
          </a:xfrm>
          <a:prstGeom prst="rect">
            <a:avLst/>
          </a:prstGeom>
          <a:noFill/>
        </p:spPr>
        <p:txBody>
          <a:bodyPr wrap="square" rtlCol="0">
            <a:spAutoFit/>
          </a:bodyPr>
          <a:lstStyle/>
          <a:p>
            <a:r>
              <a:rPr lang="en-US" sz="2400" dirty="0"/>
              <a:t>*</a:t>
            </a:r>
            <a:r>
              <a:rPr lang="en-US" sz="2400" kern="1200" dirty="0">
                <a:solidFill>
                  <a:schemeClr val="tx1"/>
                </a:solidFill>
                <a:latin typeface="+mn-lt"/>
                <a:ea typeface="+mn-ea"/>
                <a:cs typeface="+mn-cs"/>
              </a:rPr>
              <a:t>40 CFR §52.21(b)(l)(i) </a:t>
            </a:r>
            <a:r>
              <a:rPr lang="en-US" sz="2400" dirty="0"/>
              <a:t>Named and unnamed sources. </a:t>
            </a:r>
          </a:p>
        </p:txBody>
      </p:sp>
    </p:spTree>
    <p:extLst>
      <p:ext uri="{BB962C8B-B14F-4D97-AF65-F5344CB8AC3E}">
        <p14:creationId xmlns:p14="http://schemas.microsoft.com/office/powerpoint/2010/main" val="306570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AAD-BD57-4EE0-9B19-D270890FC349}"/>
              </a:ext>
            </a:extLst>
          </p:cNvPr>
          <p:cNvSpPr>
            <a:spLocks noGrp="1"/>
          </p:cNvSpPr>
          <p:nvPr>
            <p:ph type="title"/>
          </p:nvPr>
        </p:nvSpPr>
        <p:spPr/>
        <p:txBody>
          <a:bodyPr/>
          <a:lstStyle/>
          <a:p>
            <a:pPr algn="ctr"/>
            <a:r>
              <a:rPr lang="en-US" dirty="0"/>
              <a:t>Retrospective PEI Reminders</a:t>
            </a:r>
          </a:p>
        </p:txBody>
      </p:sp>
      <p:sp>
        <p:nvSpPr>
          <p:cNvPr id="3" name="Content Placeholder 2">
            <a:extLst>
              <a:ext uri="{FF2B5EF4-FFF2-40B4-BE49-F238E27FC236}">
                <a16:creationId xmlns:a16="http://schemas.microsoft.com/office/drawing/2014/main" id="{A71FB0C7-A0F3-4D51-ABCC-286C0A08F547}"/>
              </a:ext>
            </a:extLst>
          </p:cNvPr>
          <p:cNvSpPr>
            <a:spLocks noGrp="1"/>
          </p:cNvSpPr>
          <p:nvPr>
            <p:ph idx="1"/>
          </p:nvPr>
        </p:nvSpPr>
        <p:spPr>
          <a:xfrm>
            <a:off x="609599" y="1828800"/>
            <a:ext cx="10961077" cy="3329482"/>
          </a:xfrm>
        </p:spPr>
        <p:txBody>
          <a:bodyPr/>
          <a:lstStyle/>
          <a:p>
            <a:pPr>
              <a:spcBef>
                <a:spcPts val="2400"/>
              </a:spcBef>
            </a:pPr>
            <a:r>
              <a:rPr lang="en-US" dirty="0"/>
              <a:t>Add the existing (newly quantified) emissions to the original project emission increase (PEI) or net emission increase (NEI), as applicable.</a:t>
            </a:r>
          </a:p>
          <a:p>
            <a:pPr>
              <a:spcBef>
                <a:spcPts val="2400"/>
              </a:spcBef>
            </a:pPr>
            <a:r>
              <a:rPr lang="en-US" dirty="0"/>
              <a:t>Evaluate how the corrected PEI/NEI would have affected the original federal applicability analysis (including netting).</a:t>
            </a:r>
          </a:p>
          <a:p>
            <a:pPr>
              <a:spcBef>
                <a:spcPts val="2400"/>
              </a:spcBef>
            </a:pPr>
            <a:r>
              <a:rPr lang="en-US" dirty="0"/>
              <a:t>If federal NSR is not triggered, evaluate how the corrected PEI/NEI would have affected any subsequent netting and any permit determinations.</a:t>
            </a:r>
          </a:p>
        </p:txBody>
      </p:sp>
    </p:spTree>
    <p:extLst>
      <p:ext uri="{BB962C8B-B14F-4D97-AF65-F5344CB8AC3E}">
        <p14:creationId xmlns:p14="http://schemas.microsoft.com/office/powerpoint/2010/main" val="2131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4C27-1255-43AD-B0FC-2CDE4B8BC1F8}"/>
              </a:ext>
            </a:extLst>
          </p:cNvPr>
          <p:cNvSpPr>
            <a:spLocks noGrp="1"/>
          </p:cNvSpPr>
          <p:nvPr>
            <p:ph type="title"/>
          </p:nvPr>
        </p:nvSpPr>
        <p:spPr/>
        <p:txBody>
          <a:bodyPr/>
          <a:lstStyle/>
          <a:p>
            <a:pPr algn="ctr"/>
            <a:r>
              <a:rPr lang="en-US" dirty="0"/>
              <a:t>Retrospective Considerations</a:t>
            </a:r>
            <a:br>
              <a:rPr lang="en-US" dirty="0"/>
            </a:br>
            <a:r>
              <a:rPr lang="en-US" dirty="0"/>
              <a:t>For Permit Applications</a:t>
            </a:r>
          </a:p>
        </p:txBody>
      </p:sp>
      <p:sp>
        <p:nvSpPr>
          <p:cNvPr id="3" name="Content Placeholder 2">
            <a:extLst>
              <a:ext uri="{FF2B5EF4-FFF2-40B4-BE49-F238E27FC236}">
                <a16:creationId xmlns:a16="http://schemas.microsoft.com/office/drawing/2014/main" id="{8C637489-4B86-4E40-987F-1B3B7FD3ECFE}"/>
              </a:ext>
            </a:extLst>
          </p:cNvPr>
          <p:cNvSpPr>
            <a:spLocks noGrp="1"/>
          </p:cNvSpPr>
          <p:nvPr>
            <p:ph idx="1"/>
          </p:nvPr>
        </p:nvSpPr>
        <p:spPr>
          <a:xfrm>
            <a:off x="609599" y="2286000"/>
            <a:ext cx="10961077" cy="3329482"/>
          </a:xfrm>
        </p:spPr>
        <p:txBody>
          <a:bodyPr/>
          <a:lstStyle/>
          <a:p>
            <a:pPr marL="0" indent="0">
              <a:spcBef>
                <a:spcPts val="2400"/>
              </a:spcBef>
              <a:buNone/>
            </a:pPr>
            <a:r>
              <a:rPr lang="en-US" dirty="0"/>
              <a:t>Retrospective emissions should be separated from new emissions.</a:t>
            </a:r>
          </a:p>
          <a:p>
            <a:pPr>
              <a:spcBef>
                <a:spcPts val="2400"/>
              </a:spcBef>
            </a:pPr>
            <a:r>
              <a:rPr lang="en-US" dirty="0"/>
              <a:t>Provide separate project increase calculations.</a:t>
            </a:r>
          </a:p>
          <a:p>
            <a:pPr>
              <a:spcBef>
                <a:spcPts val="2400"/>
              </a:spcBef>
            </a:pPr>
            <a:r>
              <a:rPr lang="en-US" dirty="0"/>
              <a:t>Provide separate Tables 1F and 2F (and 3F and 4F as applicable) with respect to the retrospective time frame.</a:t>
            </a:r>
          </a:p>
        </p:txBody>
      </p:sp>
    </p:spTree>
    <p:extLst>
      <p:ext uri="{BB962C8B-B14F-4D97-AF65-F5344CB8AC3E}">
        <p14:creationId xmlns:p14="http://schemas.microsoft.com/office/powerpoint/2010/main" val="27307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3550-E353-46D4-B24A-27B2CE1C1BE4}"/>
              </a:ext>
            </a:extLst>
          </p:cNvPr>
          <p:cNvSpPr>
            <a:spLocks noGrp="1"/>
          </p:cNvSpPr>
          <p:nvPr>
            <p:ph type="title"/>
          </p:nvPr>
        </p:nvSpPr>
        <p:spPr/>
        <p:txBody>
          <a:bodyPr/>
          <a:lstStyle/>
          <a:p>
            <a:pPr algn="ctr"/>
            <a:r>
              <a:rPr lang="en-US" dirty="0"/>
              <a:t>Let’s Look an Example</a:t>
            </a:r>
          </a:p>
        </p:txBody>
      </p:sp>
      <p:pic>
        <p:nvPicPr>
          <p:cNvPr id="5" name="Content Placeholder 4" descr="Oil refinery against blue sky.">
            <a:extLst>
              <a:ext uri="{FF2B5EF4-FFF2-40B4-BE49-F238E27FC236}">
                <a16:creationId xmlns:a16="http://schemas.microsoft.com/office/drawing/2014/main" id="{73575C00-03DD-4091-ADCD-DCE32C6EC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9491" y="1714559"/>
            <a:ext cx="8453017" cy="4754822"/>
          </a:xfrm>
          <a:ln w="25400">
            <a:solidFill>
              <a:schemeClr val="tx1"/>
            </a:solidFill>
          </a:ln>
        </p:spPr>
      </p:pic>
    </p:spTree>
    <p:extLst>
      <p:ext uri="{BB962C8B-B14F-4D97-AF65-F5344CB8AC3E}">
        <p14:creationId xmlns:p14="http://schemas.microsoft.com/office/powerpoint/2010/main" val="3787893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5B5-9B2D-4B96-8536-57147E4603AF}"/>
              </a:ext>
            </a:extLst>
          </p:cNvPr>
          <p:cNvSpPr>
            <a:spLocks noGrp="1"/>
          </p:cNvSpPr>
          <p:nvPr>
            <p:ph type="title"/>
          </p:nvPr>
        </p:nvSpPr>
        <p:spPr/>
        <p:txBody>
          <a:bodyPr/>
          <a:lstStyle/>
          <a:p>
            <a:pPr algn="ctr"/>
            <a:r>
              <a:rPr lang="en-US" dirty="0"/>
              <a:t>Example: Retrospective Review</a:t>
            </a:r>
            <a:br>
              <a:rPr lang="en-US" dirty="0"/>
            </a:br>
            <a:r>
              <a:rPr lang="en-US" b="0" dirty="0"/>
              <a:t>The Scenario</a:t>
            </a:r>
          </a:p>
        </p:txBody>
      </p:sp>
      <p:sp>
        <p:nvSpPr>
          <p:cNvPr id="3" name="Content Placeholder 2">
            <a:extLst>
              <a:ext uri="{FF2B5EF4-FFF2-40B4-BE49-F238E27FC236}">
                <a16:creationId xmlns:a16="http://schemas.microsoft.com/office/drawing/2014/main" id="{FD5A0CCF-1003-4E1C-AF62-AF623E5D17D7}"/>
              </a:ext>
            </a:extLst>
          </p:cNvPr>
          <p:cNvSpPr>
            <a:spLocks noGrp="1"/>
          </p:cNvSpPr>
          <p:nvPr>
            <p:ph idx="1"/>
          </p:nvPr>
        </p:nvSpPr>
        <p:spPr>
          <a:xfrm>
            <a:off x="609600" y="2527068"/>
            <a:ext cx="10961077" cy="3940233"/>
          </a:xfrm>
        </p:spPr>
        <p:txBody>
          <a:bodyPr/>
          <a:lstStyle/>
          <a:p>
            <a:pPr marL="0" indent="0">
              <a:spcBef>
                <a:spcPts val="2400"/>
              </a:spcBef>
              <a:buNone/>
            </a:pPr>
            <a:r>
              <a:rPr lang="en-US" dirty="0"/>
              <a:t>A major source under Nonattainment NSR received a permit in June 2021 to authorize installation of two new furnaces and four new tanks.</a:t>
            </a:r>
          </a:p>
          <a:p>
            <a:pPr marL="0" indent="0">
              <a:spcBef>
                <a:spcPts val="2400"/>
              </a:spcBef>
              <a:buNone/>
            </a:pPr>
            <a:r>
              <a:rPr lang="en-US" dirty="0"/>
              <a:t>The area has been classified as serious ozone nonattainment since 2019.</a:t>
            </a:r>
          </a:p>
          <a:p>
            <a:pPr marL="0" indent="0">
              <a:spcBef>
                <a:spcPts val="2400"/>
              </a:spcBef>
              <a:buNone/>
            </a:pPr>
            <a:r>
              <a:rPr lang="en-US" dirty="0"/>
              <a:t>The source is not considered major under the PSD program.</a:t>
            </a:r>
          </a:p>
        </p:txBody>
      </p:sp>
    </p:spTree>
    <p:extLst>
      <p:ext uri="{BB962C8B-B14F-4D97-AF65-F5344CB8AC3E}">
        <p14:creationId xmlns:p14="http://schemas.microsoft.com/office/powerpoint/2010/main" val="26270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905A-B7E0-4CD5-83F0-EDB67C9B211F}"/>
              </a:ext>
            </a:extLst>
          </p:cNvPr>
          <p:cNvSpPr>
            <a:spLocks noGrp="1"/>
          </p:cNvSpPr>
          <p:nvPr>
            <p:ph type="title"/>
          </p:nvPr>
        </p:nvSpPr>
        <p:spPr>
          <a:xfrm>
            <a:off x="133004" y="680946"/>
            <a:ext cx="12058996" cy="1325563"/>
          </a:xfrm>
        </p:spPr>
        <p:txBody>
          <a:bodyPr/>
          <a:lstStyle/>
          <a:p>
            <a:pPr algn="ctr"/>
            <a:r>
              <a:rPr lang="en-US" dirty="0"/>
              <a:t>Example: Retrospective Review</a:t>
            </a:r>
            <a:br>
              <a:rPr lang="en-US" dirty="0"/>
            </a:br>
            <a:r>
              <a:rPr lang="en-US" b="0" dirty="0"/>
              <a:t>Necessary Corrections</a:t>
            </a:r>
          </a:p>
        </p:txBody>
      </p:sp>
      <p:sp>
        <p:nvSpPr>
          <p:cNvPr id="3" name="Content Placeholder 2">
            <a:extLst>
              <a:ext uri="{FF2B5EF4-FFF2-40B4-BE49-F238E27FC236}">
                <a16:creationId xmlns:a16="http://schemas.microsoft.com/office/drawing/2014/main" id="{CA49BE28-A7B2-4D64-A091-CD8FB4344DEC}"/>
              </a:ext>
            </a:extLst>
          </p:cNvPr>
          <p:cNvSpPr>
            <a:spLocks noGrp="1"/>
          </p:cNvSpPr>
          <p:nvPr>
            <p:ph idx="1"/>
          </p:nvPr>
        </p:nvSpPr>
        <p:spPr>
          <a:xfrm>
            <a:off x="609600" y="2277686"/>
            <a:ext cx="10961077" cy="4256117"/>
          </a:xfrm>
        </p:spPr>
        <p:txBody>
          <a:bodyPr/>
          <a:lstStyle/>
          <a:p>
            <a:pPr marL="0" indent="0">
              <a:spcBef>
                <a:spcPts val="2400"/>
              </a:spcBef>
              <a:buNone/>
            </a:pPr>
            <a:r>
              <a:rPr lang="en-US" dirty="0"/>
              <a:t>Upon installation of the new facilities, it was discovered that:</a:t>
            </a:r>
          </a:p>
          <a:p>
            <a:pPr>
              <a:spcBef>
                <a:spcPts val="2400"/>
              </a:spcBef>
            </a:pPr>
            <a:r>
              <a:rPr lang="en-US" b="1" dirty="0">
                <a:solidFill>
                  <a:srgbClr val="27387E"/>
                </a:solidFill>
              </a:rPr>
              <a:t>Furnaces -</a:t>
            </a:r>
            <a:r>
              <a:rPr lang="en-US" dirty="0"/>
              <a:t> The original furnace capacities were underestimated.  The emission correction results in an additional 1.64 tpy NOx and 0.10 tpy VOC.  </a:t>
            </a:r>
          </a:p>
          <a:p>
            <a:pPr>
              <a:spcBef>
                <a:spcPts val="2400"/>
              </a:spcBef>
            </a:pPr>
            <a:r>
              <a:rPr lang="en-US" b="1" dirty="0">
                <a:solidFill>
                  <a:srgbClr val="27387E"/>
                </a:solidFill>
              </a:rPr>
              <a:t>Storage Tanks - </a:t>
            </a:r>
            <a:r>
              <a:rPr lang="en-US" dirty="0"/>
              <a:t>The originally estimated fitting types, fitting counts, and pump capacities were not sufficiently conservative compared to installed equipment.  The emission correction results in an additional 2.30 tpy VOC beyond original project calculations.</a:t>
            </a:r>
          </a:p>
          <a:p>
            <a:endParaRPr lang="en-US" dirty="0"/>
          </a:p>
        </p:txBody>
      </p:sp>
    </p:spTree>
    <p:extLst>
      <p:ext uri="{BB962C8B-B14F-4D97-AF65-F5344CB8AC3E}">
        <p14:creationId xmlns:p14="http://schemas.microsoft.com/office/powerpoint/2010/main" val="36234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531317"/>
            <a:ext cx="10961077" cy="1325563"/>
          </a:xfrm>
        </p:spPr>
        <p:txBody>
          <a:bodyPr/>
          <a:lstStyle/>
          <a:p>
            <a:pPr algn="ctr"/>
            <a:r>
              <a:rPr lang="en-US" dirty="0"/>
              <a:t>Example: Retrospective Review</a:t>
            </a:r>
            <a:br>
              <a:rPr lang="en-US" dirty="0"/>
            </a:br>
            <a:r>
              <a:rPr lang="en-US" b="0" dirty="0"/>
              <a:t>VOC</a:t>
            </a:r>
          </a:p>
        </p:txBody>
      </p:sp>
      <p:pic>
        <p:nvPicPr>
          <p:cNvPr id="9" name="Content Placeholder 8" descr="Table showing  EPN Furnace A  Status New  Pollutant  VOC  Original Net Emission Increase (TPY) 0.70   &#10;EPN Furnace B  Status New  Pollutant  VOC  Original Net Emission Increase (TPY) 0.70   &#10;EPN Tank 1  Status New  Pollutant  VOC  Original Net Emission Increase (TPY) 5.25   &#10;EPN Tank 2  Status New  Pollutant  VOC  Original Net Emission Increase (TPY) 5.25   &#10;EPN Tank 3  Status New  Pollutant  VOC  Original Net Emission Increase (TPY) 5.71   &#10;EPN Tank 4  Status New  Pollutant  VOC  Original Net Emission Increase (TPY) 5.71   &#10;Total NEI  Pollutant VOC  Original Newt Emission Increase (tpy)  23.32&#10;&#10;Newly Quantified Emissions (tpy) for EPN Furnace A  0.05&#10;EPN Furnace B 0.05&#10;EPN Tank 1 0.54&#10;EPN Tank 2 0.54&#10;EPN Tank 3 0.61&#10;EPN Tank 3 0.61&#10;Total NEI:  2.40&#10;&#10;Corrected Net  Emission Increase (tpy)&#10;EPN Furnace A  0.75&#10;EPN Furnace B 0.75&#10;EPN Tank 1 5.79&#10;EPN Tank 2 5.79&#10;EPN Tank 3 6.32&#10;EPN Tank 3 6.32&#10;Total NEI:  25.72&#10;">
            <a:extLst>
              <a:ext uri="{FF2B5EF4-FFF2-40B4-BE49-F238E27FC236}">
                <a16:creationId xmlns:a16="http://schemas.microsoft.com/office/drawing/2014/main" id="{B88611BA-7225-4E64-9979-786C5EC942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034" y="1824610"/>
            <a:ext cx="11140902" cy="4840213"/>
          </a:xfrm>
        </p:spPr>
      </p:pic>
      <p:sp>
        <p:nvSpPr>
          <p:cNvPr id="8" name="Rectangle 7">
            <a:extLst>
              <a:ext uri="{FF2B5EF4-FFF2-40B4-BE49-F238E27FC236}">
                <a16:creationId xmlns:a16="http://schemas.microsoft.com/office/drawing/2014/main" id="{1770CDDE-7227-4A66-B51E-CBDA10CDF301}"/>
              </a:ext>
              <a:ext uri="{C183D7F6-B498-43B3-948B-1728B52AA6E4}">
                <adec:decorative xmlns:adec="http://schemas.microsoft.com/office/drawing/2017/decorative" val="1"/>
              </a:ext>
            </a:extLst>
          </p:cNvPr>
          <p:cNvSpPr/>
          <p:nvPr/>
        </p:nvSpPr>
        <p:spPr>
          <a:xfrm>
            <a:off x="7696200" y="3429000"/>
            <a:ext cx="1752602" cy="3167232"/>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4A17EDF-F215-4F94-8B4E-2574B914BAC4}"/>
              </a:ext>
              <a:ext uri="{C183D7F6-B498-43B3-948B-1728B52AA6E4}">
                <adec:decorative xmlns:adec="http://schemas.microsoft.com/office/drawing/2017/decorative" val="1"/>
              </a:ext>
            </a:extLst>
          </p:cNvPr>
          <p:cNvSpPr/>
          <p:nvPr/>
        </p:nvSpPr>
        <p:spPr>
          <a:xfrm>
            <a:off x="9437145" y="3415146"/>
            <a:ext cx="2399085" cy="3181086"/>
          </a:xfrm>
          <a:prstGeom prst="rect">
            <a:avLst/>
          </a:prstGeom>
          <a:solidFill>
            <a:schemeClr val="bg1">
              <a:lumMod val="95000"/>
              <a:alpha val="92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51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2545-3B62-4233-942A-D4359CBF67EE}"/>
              </a:ext>
            </a:extLst>
          </p:cNvPr>
          <p:cNvSpPr>
            <a:spLocks noGrp="1"/>
          </p:cNvSpPr>
          <p:nvPr>
            <p:ph type="title"/>
          </p:nvPr>
        </p:nvSpPr>
        <p:spPr>
          <a:xfrm>
            <a:off x="621325" y="531317"/>
            <a:ext cx="10961077" cy="1325563"/>
          </a:xfrm>
        </p:spPr>
        <p:txBody>
          <a:bodyPr/>
          <a:lstStyle/>
          <a:p>
            <a:pPr algn="ctr"/>
            <a:r>
              <a:rPr lang="en-US" dirty="0"/>
              <a:t>Example: Retrospective Review</a:t>
            </a:r>
            <a:br>
              <a:rPr lang="en-US" dirty="0"/>
            </a:br>
            <a:r>
              <a:rPr lang="en-US" b="0" dirty="0"/>
              <a:t>NOx</a:t>
            </a:r>
          </a:p>
        </p:txBody>
      </p:sp>
      <p:pic>
        <p:nvPicPr>
          <p:cNvPr id="9" name="Content Placeholder 8" descr="Table  &#10;EPN Furnace A  Status New  Pollutant NOx Original Net Emission Increase (tpy) 11.83&#10;EPN Furnace B  Status New  Pollutant NOx Original Net Emission Increase (tpy) 11.83&#10;Total NEI  NOx  23.66&#10;&#10;Newly Quantified Emissions (tpy) Furnace A  0.82&#10;Furnace B  0.82&#10;Total NEI  1.64&#10;&#10;Corrected Net Emission Increase (tpy) Furnace A 12.65&#10;Furnace B  12.65&#10;Total NEI  25.30">
            <a:extLst>
              <a:ext uri="{FF2B5EF4-FFF2-40B4-BE49-F238E27FC236}">
                <a16:creationId xmlns:a16="http://schemas.microsoft.com/office/drawing/2014/main" id="{BC6C8E00-0B9A-4793-9C04-D05E78AF75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2061833"/>
            <a:ext cx="10961688" cy="3023084"/>
          </a:xfrm>
        </p:spPr>
      </p:pic>
      <p:sp>
        <p:nvSpPr>
          <p:cNvPr id="4" name="Rectangle 3">
            <a:extLst>
              <a:ext uri="{FF2B5EF4-FFF2-40B4-BE49-F238E27FC236}">
                <a16:creationId xmlns:a16="http://schemas.microsoft.com/office/drawing/2014/main" id="{EB8A8100-6891-46AB-8144-A265CBC1F8EC}"/>
              </a:ext>
              <a:ext uri="{C183D7F6-B498-43B3-948B-1728B52AA6E4}">
                <adec:decorative xmlns:adec="http://schemas.microsoft.com/office/drawing/2017/decorative" val="1"/>
              </a:ext>
            </a:extLst>
          </p:cNvPr>
          <p:cNvSpPr/>
          <p:nvPr/>
        </p:nvSpPr>
        <p:spPr>
          <a:xfrm>
            <a:off x="7450282" y="3573376"/>
            <a:ext cx="1745672"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E0542A-F7B8-4730-8E7E-CC7419BE9134}"/>
              </a:ext>
              <a:ext uri="{C183D7F6-B498-43B3-948B-1728B52AA6E4}">
                <adec:decorative xmlns:adec="http://schemas.microsoft.com/office/drawing/2017/decorative" val="1"/>
              </a:ext>
            </a:extLst>
          </p:cNvPr>
          <p:cNvSpPr/>
          <p:nvPr/>
        </p:nvSpPr>
        <p:spPr>
          <a:xfrm>
            <a:off x="9195954" y="3573375"/>
            <a:ext cx="2386448" cy="1359213"/>
          </a:xfrm>
          <a:prstGeom prst="rect">
            <a:avLst/>
          </a:prstGeom>
          <a:solidFill>
            <a:schemeClr val="bg1">
              <a:lumMod val="95000"/>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90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F315-6559-4209-9BBB-5B44D50A54EF}"/>
              </a:ext>
            </a:extLst>
          </p:cNvPr>
          <p:cNvSpPr>
            <a:spLocks noGrp="1"/>
          </p:cNvSpPr>
          <p:nvPr>
            <p:ph type="title"/>
          </p:nvPr>
        </p:nvSpPr>
        <p:spPr>
          <a:xfrm>
            <a:off x="615462" y="668215"/>
            <a:ext cx="10523593" cy="1299811"/>
          </a:xfrm>
        </p:spPr>
        <p:txBody>
          <a:bodyPr anchor="b">
            <a:normAutofit/>
          </a:bodyPr>
          <a:lstStyle/>
          <a:p>
            <a:pPr algn="ctr"/>
            <a:r>
              <a:rPr lang="en-US" sz="4400" dirty="0"/>
              <a:t>Example: Retrospective Review</a:t>
            </a:r>
            <a:br>
              <a:rPr lang="en-US" sz="4400" dirty="0"/>
            </a:br>
            <a:r>
              <a:rPr lang="en-US" sz="4400" b="0" dirty="0"/>
              <a:t>The Verdict</a:t>
            </a:r>
          </a:p>
        </p:txBody>
      </p:sp>
      <p:sp>
        <p:nvSpPr>
          <p:cNvPr id="3" name="Content Placeholder 2">
            <a:extLst>
              <a:ext uri="{FF2B5EF4-FFF2-40B4-BE49-F238E27FC236}">
                <a16:creationId xmlns:a16="http://schemas.microsoft.com/office/drawing/2014/main" id="{F3F1B316-9E62-4B2C-B84C-591FF533B411}"/>
              </a:ext>
            </a:extLst>
          </p:cNvPr>
          <p:cNvSpPr>
            <a:spLocks noGrp="1"/>
          </p:cNvSpPr>
          <p:nvPr>
            <p:ph type="body" sz="half" idx="2"/>
          </p:nvPr>
        </p:nvSpPr>
        <p:spPr>
          <a:xfrm>
            <a:off x="615462" y="2563514"/>
            <a:ext cx="5685585" cy="3804238"/>
          </a:xfrm>
        </p:spPr>
        <p:txBody>
          <a:bodyPr>
            <a:normAutofit/>
          </a:bodyPr>
          <a:lstStyle/>
          <a:p>
            <a:pPr marL="0" indent="0">
              <a:spcBef>
                <a:spcPts val="2400"/>
              </a:spcBef>
              <a:buNone/>
            </a:pPr>
            <a:r>
              <a:rPr lang="en-US" dirty="0"/>
              <a:t>The corrected increases of VOC and NOx exceed the major modification threshold (25 tpy) for areas in serious nonattainment.</a:t>
            </a:r>
            <a:endParaRPr lang="en-US" b="1" dirty="0"/>
          </a:p>
          <a:p>
            <a:pPr marL="0" indent="0">
              <a:spcBef>
                <a:spcPts val="2400"/>
              </a:spcBef>
              <a:buNone/>
            </a:pPr>
            <a:r>
              <a:rPr lang="en-US" dirty="0"/>
              <a:t>Nonattainment NSR review is triggered for VOC and NOx.</a:t>
            </a:r>
            <a:endParaRPr lang="en-US" b="1" dirty="0"/>
          </a:p>
          <a:p>
            <a:pPr marL="0" indent="0">
              <a:buNone/>
            </a:pPr>
            <a:endParaRPr lang="en-US" b="1" dirty="0"/>
          </a:p>
        </p:txBody>
      </p:sp>
      <p:pic>
        <p:nvPicPr>
          <p:cNvPr id="5" name="Picture 4" descr="Gavel resting on block.">
            <a:extLst>
              <a:ext uri="{FF2B5EF4-FFF2-40B4-BE49-F238E27FC236}">
                <a16:creationId xmlns:a16="http://schemas.microsoft.com/office/drawing/2014/main" id="{DB630EF9-9F3F-4236-A1EC-8979E243FE97}"/>
              </a:ext>
            </a:extLst>
          </p:cNvPr>
          <p:cNvPicPr>
            <a:picLocks noChangeAspect="1"/>
          </p:cNvPicPr>
          <p:nvPr/>
        </p:nvPicPr>
        <p:blipFill rotWithShape="1">
          <a:blip r:embed="rId3">
            <a:extLst>
              <a:ext uri="{28A0092B-C50C-407E-A947-70E740481C1C}">
                <a14:useLocalDpi xmlns:a14="http://schemas.microsoft.com/office/drawing/2010/main" val="0"/>
              </a:ext>
            </a:extLst>
          </a:blip>
          <a:srcRect l="17818" r="1" b="1"/>
          <a:stretch/>
        </p:blipFill>
        <p:spPr>
          <a:xfrm>
            <a:off x="6892811" y="2563514"/>
            <a:ext cx="4683727" cy="3804239"/>
          </a:xfrm>
          <a:prstGeom prst="rect">
            <a:avLst/>
          </a:prstGeom>
          <a:noFill/>
          <a:ln w="25400">
            <a:solidFill>
              <a:schemeClr val="accent1"/>
            </a:solidFill>
          </a:ln>
        </p:spPr>
      </p:pic>
    </p:spTree>
    <p:extLst>
      <p:ext uri="{BB962C8B-B14F-4D97-AF65-F5344CB8AC3E}">
        <p14:creationId xmlns:p14="http://schemas.microsoft.com/office/powerpoint/2010/main" val="17424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6CC9-893B-4690-9F6A-0EA13A6B8A11}"/>
              </a:ext>
            </a:extLst>
          </p:cNvPr>
          <p:cNvSpPr>
            <a:spLocks noGrp="1"/>
          </p:cNvSpPr>
          <p:nvPr>
            <p:ph type="title"/>
          </p:nvPr>
        </p:nvSpPr>
        <p:spPr/>
        <p:txBody>
          <a:bodyPr/>
          <a:lstStyle/>
          <a:p>
            <a:pPr algn="ctr"/>
            <a:r>
              <a:rPr lang="en-US" dirty="0"/>
              <a:t>Example: Retrospective Review</a:t>
            </a:r>
            <a:br>
              <a:rPr lang="en-US" dirty="0"/>
            </a:br>
            <a:r>
              <a:rPr lang="en-US" b="0" dirty="0"/>
              <a:t>The Path Forward</a:t>
            </a:r>
          </a:p>
        </p:txBody>
      </p:sp>
      <p:sp>
        <p:nvSpPr>
          <p:cNvPr id="3" name="Content Placeholder 2">
            <a:extLst>
              <a:ext uri="{FF2B5EF4-FFF2-40B4-BE49-F238E27FC236}">
                <a16:creationId xmlns:a16="http://schemas.microsoft.com/office/drawing/2014/main" id="{9C27CCAC-C938-49B8-9169-3214B39CC633}"/>
              </a:ext>
            </a:extLst>
          </p:cNvPr>
          <p:cNvSpPr>
            <a:spLocks noGrp="1"/>
          </p:cNvSpPr>
          <p:nvPr>
            <p:ph idx="1"/>
          </p:nvPr>
        </p:nvSpPr>
        <p:spPr>
          <a:xfrm>
            <a:off x="621323" y="2006509"/>
            <a:ext cx="10961077" cy="4676923"/>
          </a:xfrm>
        </p:spPr>
        <p:txBody>
          <a:bodyPr/>
          <a:lstStyle/>
          <a:p>
            <a:pPr marL="0" indent="0">
              <a:buNone/>
            </a:pPr>
            <a:endParaRPr lang="en-US" b="1" dirty="0">
              <a:solidFill>
                <a:srgbClr val="27387E"/>
              </a:solidFill>
            </a:endParaRPr>
          </a:p>
          <a:p>
            <a:pPr marL="0" indent="0">
              <a:buNone/>
            </a:pPr>
            <a:br>
              <a:rPr lang="en-US" sz="2400" dirty="0"/>
            </a:br>
            <a:br>
              <a:rPr lang="en-US" sz="2400" dirty="0"/>
            </a:br>
            <a:br>
              <a:rPr lang="en-US" sz="2400" dirty="0"/>
            </a:br>
            <a:endParaRPr lang="en-US" sz="2400" dirty="0"/>
          </a:p>
          <a:p>
            <a:pPr>
              <a:spcBef>
                <a:spcPts val="2400"/>
              </a:spcBef>
            </a:pPr>
            <a:r>
              <a:rPr lang="en-US" sz="2600" dirty="0"/>
              <a:t>a LAER analysis for NOx and VOC to include updated RBLC searches.</a:t>
            </a:r>
          </a:p>
          <a:p>
            <a:pPr>
              <a:spcBef>
                <a:spcPts val="2400"/>
              </a:spcBef>
            </a:pPr>
            <a:r>
              <a:rPr lang="en-US" sz="2600" dirty="0"/>
              <a:t>an air quality analysis based on current versions of dispersion models using current meteorology and background.</a:t>
            </a:r>
          </a:p>
          <a:p>
            <a:pPr>
              <a:spcBef>
                <a:spcPts val="2400"/>
              </a:spcBef>
            </a:pPr>
            <a:r>
              <a:rPr lang="en-US" sz="2600" dirty="0"/>
              <a:t>emission offsets based on the current required ratio (1.20 : 1 for serious NA).</a:t>
            </a:r>
            <a:br>
              <a:rPr lang="en-US" sz="2600" dirty="0"/>
            </a:br>
            <a:endParaRPr lang="en-US" sz="2600" dirty="0"/>
          </a:p>
        </p:txBody>
      </p:sp>
      <p:sp>
        <p:nvSpPr>
          <p:cNvPr id="5" name="TextBox 4">
            <a:extLst>
              <a:ext uri="{FF2B5EF4-FFF2-40B4-BE49-F238E27FC236}">
                <a16:creationId xmlns:a16="http://schemas.microsoft.com/office/drawing/2014/main" id="{0C4052E2-5F9F-460A-92E5-FAC3D72E372D}"/>
              </a:ext>
            </a:extLst>
          </p:cNvPr>
          <p:cNvSpPr txBox="1"/>
          <p:nvPr/>
        </p:nvSpPr>
        <p:spPr>
          <a:xfrm>
            <a:off x="457200" y="2934392"/>
            <a:ext cx="10706792" cy="954107"/>
          </a:xfrm>
          <a:prstGeom prst="rect">
            <a:avLst/>
          </a:prstGeom>
          <a:noFill/>
        </p:spPr>
        <p:txBody>
          <a:bodyPr wrap="square" rtlCol="0">
            <a:spAutoFit/>
          </a:bodyPr>
          <a:lstStyle/>
          <a:p>
            <a:r>
              <a:rPr lang="en-US" sz="2800" dirty="0"/>
              <a:t>A Nonattainment NSR permit is required.  The application should include:</a:t>
            </a:r>
          </a:p>
        </p:txBody>
      </p:sp>
      <p:sp>
        <p:nvSpPr>
          <p:cNvPr id="8" name="Arrow: Right 7">
            <a:extLst>
              <a:ext uri="{FF2B5EF4-FFF2-40B4-BE49-F238E27FC236}">
                <a16:creationId xmlns:a16="http://schemas.microsoft.com/office/drawing/2014/main" id="{C85E1D18-279F-49F6-B5BA-A00B179A0478}"/>
              </a:ext>
              <a:ext uri="{C183D7F6-B498-43B3-948B-1728B52AA6E4}">
                <adec:decorative xmlns:adec="http://schemas.microsoft.com/office/drawing/2017/decorative" val="1"/>
              </a:ext>
            </a:extLst>
          </p:cNvPr>
          <p:cNvSpPr/>
          <p:nvPr/>
        </p:nvSpPr>
        <p:spPr>
          <a:xfrm>
            <a:off x="4095083" y="2222454"/>
            <a:ext cx="3990109" cy="482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23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9219-E4A4-4ED1-8555-97B537176246}"/>
              </a:ext>
            </a:extLst>
          </p:cNvPr>
          <p:cNvSpPr>
            <a:spLocks noGrp="1"/>
          </p:cNvSpPr>
          <p:nvPr>
            <p:ph type="title"/>
          </p:nvPr>
        </p:nvSpPr>
        <p:spPr/>
        <p:txBody>
          <a:bodyPr/>
          <a:lstStyle/>
          <a:p>
            <a:pPr algn="ctr"/>
            <a:r>
              <a:rPr lang="en-US" dirty="0"/>
              <a:t>Contacts</a:t>
            </a:r>
          </a:p>
        </p:txBody>
      </p:sp>
      <p:sp>
        <p:nvSpPr>
          <p:cNvPr id="6" name="Content Placeholder 2">
            <a:extLst>
              <a:ext uri="{FF2B5EF4-FFF2-40B4-BE49-F238E27FC236}">
                <a16:creationId xmlns:a16="http://schemas.microsoft.com/office/drawing/2014/main" id="{06D17359-E773-47A0-8580-026AD26C2270}"/>
              </a:ext>
            </a:extLst>
          </p:cNvPr>
          <p:cNvSpPr txBox="1">
            <a:spLocks/>
          </p:cNvSpPr>
          <p:nvPr/>
        </p:nvSpPr>
        <p:spPr>
          <a:xfrm>
            <a:off x="549280" y="1768200"/>
            <a:ext cx="5181948" cy="1371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Sandya Bhaskara, P.E.</a:t>
            </a:r>
          </a:p>
          <a:p>
            <a:pPr marL="0" indent="0">
              <a:buFont typeface="Arial" panose="020B0604020202020204" pitchFamily="34" charset="0"/>
              <a:buNone/>
            </a:pPr>
            <a:r>
              <a:rPr lang="en-US" sz="2400" dirty="0">
                <a:hlinkClick r:id="rId3"/>
              </a:rPr>
              <a:t>Sandya.bhaskara@tceq.texas.gov</a:t>
            </a:r>
            <a:endParaRPr lang="en-US" sz="2400" dirty="0"/>
          </a:p>
          <a:p>
            <a:pPr marL="0" indent="0">
              <a:buFont typeface="Arial" panose="020B0604020202020204" pitchFamily="34" charset="0"/>
              <a:buNone/>
            </a:pPr>
            <a:r>
              <a:rPr lang="en-US" sz="2400" dirty="0"/>
              <a:t>512-239-4740</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sp>
        <p:nvSpPr>
          <p:cNvPr id="7" name="Content Placeholder 2">
            <a:extLst>
              <a:ext uri="{FF2B5EF4-FFF2-40B4-BE49-F238E27FC236}">
                <a16:creationId xmlns:a16="http://schemas.microsoft.com/office/drawing/2014/main" id="{269EAC8D-AEE0-4D1F-B402-8FB9B2EF04FE}"/>
              </a:ext>
            </a:extLst>
          </p:cNvPr>
          <p:cNvSpPr txBox="1">
            <a:spLocks/>
          </p:cNvSpPr>
          <p:nvPr/>
        </p:nvSpPr>
        <p:spPr>
          <a:xfrm>
            <a:off x="549280" y="3429000"/>
            <a:ext cx="5181948" cy="1089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Richard Goertz, P.E.</a:t>
            </a:r>
          </a:p>
          <a:p>
            <a:pPr marL="0" indent="0">
              <a:buFont typeface="Arial" panose="020B0604020202020204" pitchFamily="34" charset="0"/>
              <a:buNone/>
            </a:pPr>
            <a:r>
              <a:rPr lang="en-US" sz="2400" dirty="0">
                <a:hlinkClick r:id="rId4"/>
              </a:rPr>
              <a:t>richard.goertz@tceq.texas.gov</a:t>
            </a:r>
            <a:endParaRPr lang="en-US" sz="2400" dirty="0"/>
          </a:p>
          <a:p>
            <a:pPr marL="0" indent="0">
              <a:buFont typeface="Arial" panose="020B0604020202020204" pitchFamily="34" charset="0"/>
              <a:buNone/>
            </a:pPr>
            <a:r>
              <a:rPr lang="en-US" sz="2400" dirty="0"/>
              <a:t>512-239-1294</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p:sp>
        <p:nvSpPr>
          <p:cNvPr id="5" name="Content Placeholder 2">
            <a:extLst>
              <a:ext uri="{FF2B5EF4-FFF2-40B4-BE49-F238E27FC236}">
                <a16:creationId xmlns:a16="http://schemas.microsoft.com/office/drawing/2014/main" id="{B9BBCD82-5818-4B03-BE45-30E5CB07FC86}"/>
              </a:ext>
            </a:extLst>
          </p:cNvPr>
          <p:cNvSpPr>
            <a:spLocks noGrp="1"/>
          </p:cNvSpPr>
          <p:nvPr>
            <p:ph idx="1"/>
          </p:nvPr>
        </p:nvSpPr>
        <p:spPr>
          <a:xfrm>
            <a:off x="609600" y="4926875"/>
            <a:ext cx="5181948" cy="1371650"/>
          </a:xfrm>
        </p:spPr>
        <p:txBody>
          <a:bodyPr/>
          <a:lstStyle/>
          <a:p>
            <a:pPr marL="0" indent="0">
              <a:buNone/>
            </a:pPr>
            <a:r>
              <a:rPr lang="en-US" sz="2400" dirty="0"/>
              <a:t>Christopher Loughran, P.E.</a:t>
            </a:r>
          </a:p>
          <a:p>
            <a:pPr marL="0" indent="0">
              <a:buNone/>
            </a:pPr>
            <a:r>
              <a:rPr lang="en-US" sz="2400" dirty="0">
                <a:hlinkClick r:id="rId5"/>
              </a:rPr>
              <a:t>chris.loughran@tceq.texas.gov</a:t>
            </a:r>
            <a:endParaRPr lang="en-US" sz="2400" dirty="0"/>
          </a:p>
          <a:p>
            <a:pPr marL="0" indent="0">
              <a:buNone/>
            </a:pPr>
            <a:r>
              <a:rPr lang="en-US" sz="2400" dirty="0"/>
              <a:t>512-239-0838	</a:t>
            </a:r>
          </a:p>
        </p:txBody>
      </p:sp>
      <p:sp>
        <p:nvSpPr>
          <p:cNvPr id="3" name="TextBox 2">
            <a:extLst>
              <a:ext uri="{FF2B5EF4-FFF2-40B4-BE49-F238E27FC236}">
                <a16:creationId xmlns:a16="http://schemas.microsoft.com/office/drawing/2014/main" id="{4B46B193-1010-48AD-86BA-FB174ED723ED}"/>
              </a:ext>
            </a:extLst>
          </p:cNvPr>
          <p:cNvSpPr txBox="1"/>
          <p:nvPr/>
        </p:nvSpPr>
        <p:spPr>
          <a:xfrm>
            <a:off x="7304756" y="4926875"/>
            <a:ext cx="4887244" cy="1200329"/>
          </a:xfrm>
          <a:prstGeom prst="rect">
            <a:avLst/>
          </a:prstGeom>
          <a:noFill/>
        </p:spPr>
        <p:txBody>
          <a:bodyPr wrap="square" rtlCol="0">
            <a:spAutoFit/>
          </a:bodyPr>
          <a:lstStyle/>
          <a:p>
            <a:r>
              <a:rPr lang="en-US" sz="2400" dirty="0"/>
              <a:t>Lyndon Poole, P.E.</a:t>
            </a:r>
          </a:p>
          <a:p>
            <a:r>
              <a:rPr lang="en-US" sz="2400" dirty="0">
                <a:hlinkClick r:id="rId6"/>
              </a:rPr>
              <a:t>lyndon.poole@tceq.texas.gov</a:t>
            </a:r>
            <a:br>
              <a:rPr lang="en-US" sz="2400" dirty="0"/>
            </a:br>
            <a:r>
              <a:rPr lang="en-US" sz="2400" dirty="0"/>
              <a:t>512-239-6971</a:t>
            </a:r>
          </a:p>
        </p:txBody>
      </p:sp>
      <p:pic>
        <p:nvPicPr>
          <p:cNvPr id="4" name="Picture 3">
            <a:extLst>
              <a:ext uri="{FF2B5EF4-FFF2-40B4-BE49-F238E27FC236}">
                <a16:creationId xmlns:a16="http://schemas.microsoft.com/office/drawing/2014/main" id="{D6D0D7AB-498E-4514-AB55-5964DED3FC1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2583" y="1794800"/>
            <a:ext cx="3330217" cy="2223019"/>
          </a:xfrm>
          <a:prstGeom prst="rect">
            <a:avLst/>
          </a:prstGeom>
          <a:ln w="25400">
            <a:solidFill>
              <a:schemeClr val="tx1"/>
            </a:solidFill>
          </a:ln>
        </p:spPr>
      </p:pic>
    </p:spTree>
    <p:extLst>
      <p:ext uri="{BB962C8B-B14F-4D97-AF65-F5344CB8AC3E}">
        <p14:creationId xmlns:p14="http://schemas.microsoft.com/office/powerpoint/2010/main" val="331959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DF42-24CD-4749-98A5-8AE8E782F403}"/>
              </a:ext>
            </a:extLst>
          </p:cNvPr>
          <p:cNvSpPr>
            <a:spLocks noGrp="1"/>
          </p:cNvSpPr>
          <p:nvPr>
            <p:ph type="title"/>
          </p:nvPr>
        </p:nvSpPr>
        <p:spPr>
          <a:xfrm>
            <a:off x="615461" y="398844"/>
            <a:ext cx="10961077" cy="1325563"/>
          </a:xfrm>
        </p:spPr>
        <p:txBody>
          <a:bodyPr/>
          <a:lstStyle/>
          <a:p>
            <a:pPr algn="ctr"/>
            <a:r>
              <a:rPr lang="en-US" dirty="0"/>
              <a:t>PSD: Major Modification Thresholds</a:t>
            </a:r>
          </a:p>
        </p:txBody>
      </p:sp>
      <p:graphicFrame>
        <p:nvGraphicFramePr>
          <p:cNvPr id="4" name="Table 3">
            <a:extLst>
              <a:ext uri="{FF2B5EF4-FFF2-40B4-BE49-F238E27FC236}">
                <a16:creationId xmlns:a16="http://schemas.microsoft.com/office/drawing/2014/main" id="{4684C81F-274A-462B-B167-3F9488F4A825}"/>
              </a:ext>
            </a:extLst>
          </p:cNvPr>
          <p:cNvGraphicFramePr>
            <a:graphicFrameLocks noGrp="1"/>
          </p:cNvGraphicFramePr>
          <p:nvPr>
            <p:extLst>
              <p:ext uri="{D42A27DB-BD31-4B8C-83A1-F6EECF244321}">
                <p14:modId xmlns:p14="http://schemas.microsoft.com/office/powerpoint/2010/main" val="2449396172"/>
              </p:ext>
            </p:extLst>
          </p:nvPr>
        </p:nvGraphicFramePr>
        <p:xfrm>
          <a:off x="1420431" y="1544029"/>
          <a:ext cx="9615744" cy="4480560"/>
        </p:xfrm>
        <a:graphic>
          <a:graphicData uri="http://schemas.openxmlformats.org/drawingml/2006/table">
            <a:tbl>
              <a:tblPr firstRow="1" bandRow="1">
                <a:tableStyleId>{5C22544A-7EE6-4342-B048-85BDC9FD1C3A}</a:tableStyleId>
              </a:tblPr>
              <a:tblGrid>
                <a:gridCol w="4563910">
                  <a:extLst>
                    <a:ext uri="{9D8B030D-6E8A-4147-A177-3AD203B41FA5}">
                      <a16:colId xmlns:a16="http://schemas.microsoft.com/office/drawing/2014/main" val="571738051"/>
                    </a:ext>
                  </a:extLst>
                </a:gridCol>
                <a:gridCol w="5051834">
                  <a:extLst>
                    <a:ext uri="{9D8B030D-6E8A-4147-A177-3AD203B41FA5}">
                      <a16:colId xmlns:a16="http://schemas.microsoft.com/office/drawing/2014/main" val="1117416423"/>
                    </a:ext>
                  </a:extLst>
                </a:gridCol>
              </a:tblGrid>
              <a:tr h="675885">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Regulated Pollutant</a:t>
                      </a:r>
                    </a:p>
                  </a:txBody>
                  <a:tcPr anchor="ctr"/>
                </a:tc>
                <a:tc>
                  <a:txBody>
                    <a:bodyPr/>
                    <a:lstStyle/>
                    <a:p>
                      <a:pPr algn="ctr"/>
                      <a:r>
                        <a:rPr lang="en-US" sz="2400" dirty="0">
                          <a:solidFill>
                            <a:schemeClr val="bg1"/>
                          </a:solidFill>
                          <a:latin typeface="+mn-lt"/>
                        </a:rPr>
                        <a:t>Major Modification</a:t>
                      </a:r>
                    </a:p>
                    <a:p>
                      <a:pPr algn="ctr"/>
                      <a:r>
                        <a:rPr lang="en-US" sz="2400" dirty="0">
                          <a:solidFill>
                            <a:schemeClr val="bg1"/>
                          </a:solidFill>
                          <a:latin typeface="+mn-lt"/>
                        </a:rPr>
                        <a:t>(TPY)</a:t>
                      </a:r>
                    </a:p>
                  </a:txBody>
                  <a:tcPr/>
                </a:tc>
                <a:extLst>
                  <a:ext uri="{0D108BD9-81ED-4DB2-BD59-A6C34878D82A}">
                    <a16:rowId xmlns:a16="http://schemas.microsoft.com/office/drawing/2014/main" val="1603666118"/>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CO</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100 </a:t>
                      </a:r>
                    </a:p>
                  </a:txBody>
                  <a:tcPr anchor="ctr"/>
                </a:tc>
                <a:extLst>
                  <a:ext uri="{0D108BD9-81ED-4DB2-BD59-A6C34878D82A}">
                    <a16:rowId xmlns:a16="http://schemas.microsoft.com/office/drawing/2014/main" val="3125105000"/>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VOC /</a:t>
                      </a:r>
                      <a:r>
                        <a:rPr lang="en-US" sz="2400" baseline="0" dirty="0">
                          <a:solidFill>
                            <a:schemeClr val="tx1"/>
                          </a:solidFill>
                          <a:latin typeface="+mn-lt"/>
                        </a:rPr>
                        <a:t> NO</a:t>
                      </a:r>
                      <a:r>
                        <a:rPr lang="en-US" sz="2400" baseline="-25000" dirty="0">
                          <a:solidFill>
                            <a:schemeClr val="tx1"/>
                          </a:solidFill>
                          <a:latin typeface="+mn-lt"/>
                        </a:rPr>
                        <a:t>x</a:t>
                      </a:r>
                      <a:r>
                        <a:rPr lang="en-US" sz="2400" baseline="0" dirty="0">
                          <a:solidFill>
                            <a:schemeClr val="tx1"/>
                          </a:solidFill>
                          <a:latin typeface="+mn-lt"/>
                        </a:rPr>
                        <a:t> / SO</a:t>
                      </a:r>
                      <a:r>
                        <a:rPr lang="en-US" sz="2400" baseline="-25000" dirty="0">
                          <a:solidFill>
                            <a:schemeClr val="tx1"/>
                          </a:solidFill>
                          <a:latin typeface="+mn-lt"/>
                        </a:rPr>
                        <a:t>2</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40 </a:t>
                      </a:r>
                    </a:p>
                  </a:txBody>
                  <a:tcPr anchor="ctr"/>
                </a:tc>
                <a:extLst>
                  <a:ext uri="{0D108BD9-81ED-4DB2-BD59-A6C34878D82A}">
                    <a16:rowId xmlns:a16="http://schemas.microsoft.com/office/drawing/2014/main" val="1341799303"/>
                  </a:ext>
                </a:extLst>
              </a:tr>
              <a:tr h="43435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PM / </a:t>
                      </a:r>
                      <a:r>
                        <a:rPr lang="en-US" sz="2400" kern="1200" dirty="0">
                          <a:solidFill>
                            <a:schemeClr val="tx1"/>
                          </a:solidFill>
                          <a:latin typeface="+mn-lt"/>
                          <a:ea typeface="+mn-ea"/>
                          <a:cs typeface="+mn-cs"/>
                        </a:rPr>
                        <a:t>PM</a:t>
                      </a:r>
                      <a:r>
                        <a:rPr lang="en-US" sz="2400" kern="1200" baseline="-25000" dirty="0">
                          <a:solidFill>
                            <a:schemeClr val="tx1"/>
                          </a:solidFill>
                          <a:latin typeface="+mn-lt"/>
                          <a:ea typeface="+mn-ea"/>
                          <a:cs typeface="+mn-cs"/>
                        </a:rPr>
                        <a:t>10</a:t>
                      </a:r>
                      <a:r>
                        <a:rPr lang="en-US" sz="2400" kern="1200" dirty="0">
                          <a:solidFill>
                            <a:schemeClr val="tx1"/>
                          </a:solidFill>
                          <a:latin typeface="+mn-lt"/>
                          <a:ea typeface="+mn-ea"/>
                          <a:cs typeface="+mn-cs"/>
                        </a:rPr>
                        <a:t> / PM</a:t>
                      </a:r>
                      <a:r>
                        <a:rPr lang="en-US" sz="2400" kern="1200" baseline="-25000" dirty="0">
                          <a:solidFill>
                            <a:schemeClr val="tx1"/>
                          </a:solidFill>
                          <a:latin typeface="+mn-lt"/>
                          <a:ea typeface="+mn-ea"/>
                          <a:cs typeface="+mn-cs"/>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25 / 15 / 10 respectively.</a:t>
                      </a:r>
                    </a:p>
                  </a:txBody>
                  <a:tcPr anchor="ctr"/>
                </a:tc>
                <a:extLst>
                  <a:ext uri="{0D108BD9-81ED-4DB2-BD59-A6C34878D82A}">
                    <a16:rowId xmlns:a16="http://schemas.microsoft.com/office/drawing/2014/main" val="2672718570"/>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Pb</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0.6</a:t>
                      </a:r>
                    </a:p>
                  </a:txBody>
                  <a:tcPr anchor="ctr"/>
                </a:tc>
                <a:extLst>
                  <a:ext uri="{0D108BD9-81ED-4DB2-BD59-A6C34878D82A}">
                    <a16:rowId xmlns:a16="http://schemas.microsoft.com/office/drawing/2014/main" val="2669622255"/>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TRS (includes H</a:t>
                      </a:r>
                      <a:r>
                        <a:rPr lang="en-US" sz="2400" baseline="-25000" dirty="0">
                          <a:solidFill>
                            <a:schemeClr val="tx1"/>
                          </a:solidFill>
                          <a:latin typeface="+mn-lt"/>
                        </a:rPr>
                        <a:t>2</a:t>
                      </a:r>
                      <a:r>
                        <a:rPr lang="en-US" sz="2400" dirty="0">
                          <a:solidFill>
                            <a:schemeClr val="tx1"/>
                          </a:solidFill>
                          <a:latin typeface="+mn-lt"/>
                        </a:rPr>
                        <a:t>S)</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10</a:t>
                      </a:r>
                    </a:p>
                  </a:txBody>
                  <a:tcPr anchor="ctr"/>
                </a:tc>
                <a:extLst>
                  <a:ext uri="{0D108BD9-81ED-4DB2-BD59-A6C34878D82A}">
                    <a16:rowId xmlns:a16="http://schemas.microsoft.com/office/drawing/2014/main" val="2597867011"/>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H</a:t>
                      </a:r>
                      <a:r>
                        <a:rPr lang="en-US" sz="2400" baseline="-25000" dirty="0">
                          <a:solidFill>
                            <a:schemeClr val="tx1"/>
                          </a:solidFill>
                          <a:latin typeface="+mn-lt"/>
                        </a:rPr>
                        <a:t>2</a:t>
                      </a:r>
                      <a:r>
                        <a:rPr lang="en-US" sz="2400" dirty="0">
                          <a:solidFill>
                            <a:schemeClr val="tx1"/>
                          </a:solidFill>
                          <a:latin typeface="+mn-lt"/>
                        </a:rPr>
                        <a:t>SO</a:t>
                      </a:r>
                      <a:r>
                        <a:rPr lang="en-US" sz="2400" strike="noStrike" baseline="-25000" dirty="0">
                          <a:solidFill>
                            <a:schemeClr val="tx1"/>
                          </a:solidFill>
                          <a:latin typeface="+mn-lt"/>
                        </a:rPr>
                        <a:t>4</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7</a:t>
                      </a:r>
                    </a:p>
                  </a:txBody>
                  <a:tcPr anchor="ctr"/>
                </a:tc>
                <a:extLst>
                  <a:ext uri="{0D108BD9-81ED-4DB2-BD59-A6C34878D82A}">
                    <a16:rowId xmlns:a16="http://schemas.microsoft.com/office/drawing/2014/main" val="3095411621"/>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Fluoride (excludes</a:t>
                      </a:r>
                      <a:r>
                        <a:rPr lang="en-US" sz="2400" baseline="0" dirty="0">
                          <a:solidFill>
                            <a:schemeClr val="tx1"/>
                          </a:solidFill>
                          <a:latin typeface="+mn-lt"/>
                        </a:rPr>
                        <a:t> HF)</a:t>
                      </a:r>
                      <a:endParaRPr lang="en-US" sz="2400" dirty="0">
                        <a:solidFill>
                          <a:schemeClr val="tx1"/>
                        </a:solidFill>
                        <a:latin typeface="+mn-lt"/>
                      </a:endParaRP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3</a:t>
                      </a:r>
                    </a:p>
                  </a:txBody>
                  <a:tcPr anchor="ctr"/>
                </a:tc>
                <a:extLst>
                  <a:ext uri="{0D108BD9-81ED-4DB2-BD59-A6C34878D82A}">
                    <a16:rowId xmlns:a16="http://schemas.microsoft.com/office/drawing/2014/main" val="3593889663"/>
                  </a:ext>
                </a:extLst>
              </a:tr>
              <a:tr h="375492">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dirty="0">
                          <a:solidFill>
                            <a:schemeClr val="tx1"/>
                          </a:solidFill>
                          <a:latin typeface="+mn-lt"/>
                        </a:rPr>
                        <a:t>Greenhouse Gases *</a:t>
                      </a:r>
                    </a:p>
                  </a:txBody>
                  <a:tcPr anchor="ctr"/>
                </a:tc>
                <a:tc>
                  <a:txBody>
                    <a:bodyPr/>
                    <a:lstStyle/>
                    <a:p>
                      <a:pPr algn="l"/>
                      <a:r>
                        <a:rPr lang="en-US" sz="2400" dirty="0">
                          <a:solidFill>
                            <a:schemeClr val="tx1"/>
                          </a:solidFill>
                          <a:latin typeface="+mn-lt"/>
                        </a:rPr>
                        <a:t>GHG &gt; 0 and CO</a:t>
                      </a:r>
                      <a:r>
                        <a:rPr lang="en-US" sz="2400" baseline="-25000" dirty="0">
                          <a:solidFill>
                            <a:schemeClr val="tx1"/>
                          </a:solidFill>
                          <a:latin typeface="+mn-lt"/>
                        </a:rPr>
                        <a:t>2</a:t>
                      </a:r>
                      <a:r>
                        <a:rPr lang="en-US" sz="2400" baseline="0" dirty="0">
                          <a:solidFill>
                            <a:schemeClr val="tx1"/>
                          </a:solidFill>
                          <a:latin typeface="+mn-lt"/>
                        </a:rPr>
                        <a:t>e ≥ </a:t>
                      </a:r>
                      <a:r>
                        <a:rPr lang="en-US" sz="2400" dirty="0">
                          <a:solidFill>
                            <a:schemeClr val="tx1"/>
                          </a:solidFill>
                          <a:latin typeface="+mn-lt"/>
                        </a:rPr>
                        <a:t>75,000 </a:t>
                      </a:r>
                    </a:p>
                  </a:txBody>
                  <a:tcPr anchor="ctr"/>
                </a:tc>
                <a:extLst>
                  <a:ext uri="{0D108BD9-81ED-4DB2-BD59-A6C34878D82A}">
                    <a16:rowId xmlns:a16="http://schemas.microsoft.com/office/drawing/2014/main" val="2457834867"/>
                  </a:ext>
                </a:extLst>
              </a:tr>
            </a:tbl>
          </a:graphicData>
        </a:graphic>
      </p:graphicFrame>
      <p:sp>
        <p:nvSpPr>
          <p:cNvPr id="5" name="TextBox 4">
            <a:extLst>
              <a:ext uri="{FF2B5EF4-FFF2-40B4-BE49-F238E27FC236}">
                <a16:creationId xmlns:a16="http://schemas.microsoft.com/office/drawing/2014/main" id="{823800B3-A933-4441-A77B-8F172FA932AB}"/>
              </a:ext>
            </a:extLst>
          </p:cNvPr>
          <p:cNvSpPr txBox="1"/>
          <p:nvPr/>
        </p:nvSpPr>
        <p:spPr>
          <a:xfrm>
            <a:off x="1347019" y="6135990"/>
            <a:ext cx="96891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a:ea typeface="+mn-ea"/>
                <a:cs typeface="+mn-cs"/>
              </a:rPr>
              <a:t>*GHGs only trigger PSD review if at least one other federally regulated pollutant triggers PSD   review anyway.</a:t>
            </a:r>
          </a:p>
        </p:txBody>
      </p:sp>
    </p:spTree>
    <p:extLst>
      <p:ext uri="{BB962C8B-B14F-4D97-AF65-F5344CB8AC3E}">
        <p14:creationId xmlns:p14="http://schemas.microsoft.com/office/powerpoint/2010/main" val="1252811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861D-3B4F-4F21-904C-5B39FBC54F37}"/>
              </a:ext>
            </a:extLst>
          </p:cNvPr>
          <p:cNvSpPr>
            <a:spLocks noGrp="1"/>
          </p:cNvSpPr>
          <p:nvPr>
            <p:ph type="title"/>
          </p:nvPr>
        </p:nvSpPr>
        <p:spPr/>
        <p:txBody>
          <a:bodyPr/>
          <a:lstStyle/>
          <a:p>
            <a:pPr algn="ctr"/>
            <a:r>
              <a:rPr lang="en-US" dirty="0"/>
              <a:t>Thank You!</a:t>
            </a:r>
          </a:p>
        </p:txBody>
      </p:sp>
      <p:pic>
        <p:nvPicPr>
          <p:cNvPr id="9" name="Content Placeholder 8" descr="Picture of cacti in the wild.">
            <a:extLst>
              <a:ext uri="{FF2B5EF4-FFF2-40B4-BE49-F238E27FC236}">
                <a16:creationId xmlns:a16="http://schemas.microsoft.com/office/drawing/2014/main" id="{38621DCA-F815-4B72-8F5E-4D6B0C5DBC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4165" y="2006509"/>
            <a:ext cx="6243669" cy="4168659"/>
          </a:xfrm>
          <a:ln w="25400">
            <a:solidFill>
              <a:schemeClr val="tx1"/>
            </a:solidFill>
          </a:ln>
        </p:spPr>
      </p:pic>
    </p:spTree>
    <p:extLst>
      <p:ext uri="{BB962C8B-B14F-4D97-AF65-F5344CB8AC3E}">
        <p14:creationId xmlns:p14="http://schemas.microsoft.com/office/powerpoint/2010/main" val="317642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B24E-82E8-4390-95FF-03B2860EF70D}"/>
              </a:ext>
            </a:extLst>
          </p:cNvPr>
          <p:cNvSpPr>
            <a:spLocks noGrp="1"/>
          </p:cNvSpPr>
          <p:nvPr>
            <p:ph type="title"/>
          </p:nvPr>
        </p:nvSpPr>
        <p:spPr>
          <a:xfrm>
            <a:off x="609599" y="472716"/>
            <a:ext cx="10961077" cy="1325563"/>
          </a:xfrm>
        </p:spPr>
        <p:txBody>
          <a:bodyPr/>
          <a:lstStyle/>
          <a:p>
            <a:pPr algn="ctr"/>
            <a:r>
              <a:rPr lang="en-US" dirty="0"/>
              <a:t>NNSR: Ozone Thresholds</a:t>
            </a:r>
            <a:br>
              <a:rPr lang="en-US" dirty="0"/>
            </a:br>
            <a:r>
              <a:rPr lang="en-US" dirty="0"/>
              <a:t>Pre-Bump Up</a:t>
            </a:r>
            <a:br>
              <a:rPr lang="en-US" dirty="0"/>
            </a:br>
            <a:endParaRPr lang="en-US" dirty="0"/>
          </a:p>
        </p:txBody>
      </p:sp>
      <p:graphicFrame>
        <p:nvGraphicFramePr>
          <p:cNvPr id="4" name="Table 4">
            <a:extLst>
              <a:ext uri="{FF2B5EF4-FFF2-40B4-BE49-F238E27FC236}">
                <a16:creationId xmlns:a16="http://schemas.microsoft.com/office/drawing/2014/main" id="{DCADA5DB-C2B5-492B-939F-2BCE59C197FD}"/>
              </a:ext>
            </a:extLst>
          </p:cNvPr>
          <p:cNvGraphicFramePr>
            <a:graphicFrameLocks noGrp="1"/>
          </p:cNvGraphicFramePr>
          <p:nvPr/>
        </p:nvGraphicFramePr>
        <p:xfrm>
          <a:off x="413238" y="2176874"/>
          <a:ext cx="11353800" cy="3840480"/>
        </p:xfrm>
        <a:graphic>
          <a:graphicData uri="http://schemas.openxmlformats.org/drawingml/2006/table">
            <a:tbl>
              <a:tblPr firstRow="1" bandRow="1">
                <a:tableStyleId>{5C22544A-7EE6-4342-B048-85BDC9FD1C3A}</a:tableStyleId>
              </a:tblPr>
              <a:tblGrid>
                <a:gridCol w="2501449">
                  <a:extLst>
                    <a:ext uri="{9D8B030D-6E8A-4147-A177-3AD203B41FA5}">
                      <a16:colId xmlns:a16="http://schemas.microsoft.com/office/drawing/2014/main" val="1430671872"/>
                    </a:ext>
                  </a:extLst>
                </a:gridCol>
                <a:gridCol w="2040071">
                  <a:extLst>
                    <a:ext uri="{9D8B030D-6E8A-4147-A177-3AD203B41FA5}">
                      <a16:colId xmlns:a16="http://schemas.microsoft.com/office/drawing/2014/main" val="3777379062"/>
                    </a:ext>
                  </a:extLst>
                </a:gridCol>
                <a:gridCol w="2270760">
                  <a:extLst>
                    <a:ext uri="{9D8B030D-6E8A-4147-A177-3AD203B41FA5}">
                      <a16:colId xmlns:a16="http://schemas.microsoft.com/office/drawing/2014/main" val="1193387408"/>
                    </a:ext>
                  </a:extLst>
                </a:gridCol>
                <a:gridCol w="2270760">
                  <a:extLst>
                    <a:ext uri="{9D8B030D-6E8A-4147-A177-3AD203B41FA5}">
                      <a16:colId xmlns:a16="http://schemas.microsoft.com/office/drawing/2014/main" val="1494449887"/>
                    </a:ext>
                  </a:extLst>
                </a:gridCol>
                <a:gridCol w="2270760">
                  <a:extLst>
                    <a:ext uri="{9D8B030D-6E8A-4147-A177-3AD203B41FA5}">
                      <a16:colId xmlns:a16="http://schemas.microsoft.com/office/drawing/2014/main" val="1447504824"/>
                    </a:ext>
                  </a:extLst>
                </a:gridCol>
              </a:tblGrid>
              <a:tr h="668046">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Classification</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Source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Modification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Netting </a:t>
                      </a:r>
                    </a:p>
                    <a:p>
                      <a:pPr algn="ctr"/>
                      <a:r>
                        <a:rPr lang="en-US" sz="2400" dirty="0">
                          <a:solidFill>
                            <a:schemeClr val="bg1"/>
                          </a:solidFill>
                          <a:latin typeface="+mn-lt"/>
                        </a:rPr>
                        <a:t>Threshold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Texas Area</a:t>
                      </a:r>
                    </a:p>
                  </a:txBody>
                  <a:tcPr anchor="ctr"/>
                </a:tc>
                <a:extLst>
                  <a:ext uri="{0D108BD9-81ED-4DB2-BD59-A6C34878D82A}">
                    <a16:rowId xmlns:a16="http://schemas.microsoft.com/office/drawing/2014/main" val="2164919830"/>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Extreme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N/A</a:t>
                      </a:r>
                    </a:p>
                  </a:txBody>
                  <a:tcPr anchor="ctr"/>
                </a:tc>
                <a:extLst>
                  <a:ext uri="{0D108BD9-81ED-4DB2-BD59-A6C34878D82A}">
                    <a16:rowId xmlns:a16="http://schemas.microsoft.com/office/drawing/2014/main" val="4102331953"/>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Severe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25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N/A</a:t>
                      </a:r>
                    </a:p>
                  </a:txBody>
                  <a:tcPr anchor="ctr"/>
                </a:tc>
                <a:extLst>
                  <a:ext uri="{0D108BD9-81ED-4DB2-BD59-A6C34878D82A}">
                    <a16:rowId xmlns:a16="http://schemas.microsoft.com/office/drawing/2014/main" val="3815218032"/>
                  </a:ext>
                </a:extLst>
              </a:tr>
              <a:tr h="445915">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Serious</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HGB / DFW  </a:t>
                      </a:r>
                    </a:p>
                  </a:txBody>
                  <a:tcPr anchor="ctr"/>
                </a:tc>
                <a:extLst>
                  <a:ext uri="{0D108BD9-81ED-4DB2-BD59-A6C34878D82A}">
                    <a16:rowId xmlns:a16="http://schemas.microsoft.com/office/drawing/2014/main" val="2563477661"/>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Moderate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N/A</a:t>
                      </a:r>
                    </a:p>
                  </a:txBody>
                  <a:tcPr anchor="ctr"/>
                </a:tc>
                <a:extLst>
                  <a:ext uri="{0D108BD9-81ED-4DB2-BD59-A6C34878D82A}">
                    <a16:rowId xmlns:a16="http://schemas.microsoft.com/office/drawing/2014/main" val="1607495215"/>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Marginal</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algn="ctr" defTabSz="914400" rtl="0" eaLnBrk="1" latinLnBrk="0" hangingPunct="1"/>
                      <a:r>
                        <a:rPr lang="en-US" sz="2400" kern="1200" dirty="0">
                          <a:solidFill>
                            <a:schemeClr val="tx1"/>
                          </a:solidFill>
                          <a:latin typeface="+mn-lt"/>
                        </a:rPr>
                        <a:t>Bexar &amp; </a:t>
                      </a:r>
                    </a:p>
                    <a:p>
                      <a:pPr marL="0" algn="ctr" defTabSz="914400" rtl="0" eaLnBrk="1" latinLnBrk="0" hangingPunct="1"/>
                      <a:r>
                        <a:rPr lang="en-US" sz="2400" b="0" kern="1200" dirty="0">
                          <a:solidFill>
                            <a:schemeClr val="tx1"/>
                          </a:solidFill>
                          <a:latin typeface="+mn-lt"/>
                        </a:rPr>
                        <a:t>El Paso </a:t>
                      </a:r>
                    </a:p>
                  </a:txBody>
                  <a:tcPr anchor="ctr"/>
                </a:tc>
                <a:extLst>
                  <a:ext uri="{0D108BD9-81ED-4DB2-BD59-A6C34878D82A}">
                    <a16:rowId xmlns:a16="http://schemas.microsoft.com/office/drawing/2014/main" val="1550882244"/>
                  </a:ext>
                </a:extLst>
              </a:tr>
            </a:tbl>
          </a:graphicData>
        </a:graphic>
      </p:graphicFrame>
      <p:sp>
        <p:nvSpPr>
          <p:cNvPr id="5" name="TextBox 4">
            <a:extLst>
              <a:ext uri="{FF2B5EF4-FFF2-40B4-BE49-F238E27FC236}">
                <a16:creationId xmlns:a16="http://schemas.microsoft.com/office/drawing/2014/main" id="{91034983-F3EF-49A5-8C1E-CD93992189CA}"/>
              </a:ext>
            </a:extLst>
          </p:cNvPr>
          <p:cNvSpPr txBox="1"/>
          <p:nvPr/>
        </p:nvSpPr>
        <p:spPr>
          <a:xfrm>
            <a:off x="413237" y="6165116"/>
            <a:ext cx="8195503" cy="461665"/>
          </a:xfrm>
          <a:prstGeom prst="rect">
            <a:avLst/>
          </a:prstGeom>
          <a:noFill/>
        </p:spPr>
        <p:txBody>
          <a:bodyPr wrap="square">
            <a:spAutoFit/>
          </a:bodyPr>
          <a:lstStyle/>
          <a:p>
            <a:r>
              <a:rPr lang="en-US" sz="2400" dirty="0"/>
              <a:t>Ozone r</a:t>
            </a:r>
            <a:r>
              <a:rPr lang="en-US" sz="2400" dirty="0">
                <a:solidFill>
                  <a:schemeClr val="tx1"/>
                </a:solidFill>
                <a:latin typeface="+mn-lt"/>
              </a:rPr>
              <a:t>egulated through precursors (VOC &amp; NOx).</a:t>
            </a:r>
          </a:p>
        </p:txBody>
      </p:sp>
    </p:spTree>
    <p:extLst>
      <p:ext uri="{BB962C8B-B14F-4D97-AF65-F5344CB8AC3E}">
        <p14:creationId xmlns:p14="http://schemas.microsoft.com/office/powerpoint/2010/main" val="160884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B24E-82E8-4390-95FF-03B2860EF70D}"/>
              </a:ext>
            </a:extLst>
          </p:cNvPr>
          <p:cNvSpPr>
            <a:spLocks noGrp="1"/>
          </p:cNvSpPr>
          <p:nvPr>
            <p:ph type="title"/>
          </p:nvPr>
        </p:nvSpPr>
        <p:spPr>
          <a:xfrm>
            <a:off x="609599" y="472716"/>
            <a:ext cx="10961077" cy="1325563"/>
          </a:xfrm>
        </p:spPr>
        <p:txBody>
          <a:bodyPr/>
          <a:lstStyle/>
          <a:p>
            <a:pPr algn="ctr"/>
            <a:r>
              <a:rPr lang="en-US" dirty="0"/>
              <a:t>NNSR: Ozone Thresholds</a:t>
            </a:r>
            <a:br>
              <a:rPr lang="en-US" dirty="0"/>
            </a:br>
            <a:r>
              <a:rPr lang="en-US" dirty="0"/>
              <a:t>Post-Bump Up</a:t>
            </a:r>
            <a:br>
              <a:rPr lang="en-US" dirty="0"/>
            </a:br>
            <a:br>
              <a:rPr lang="en-US" dirty="0"/>
            </a:br>
            <a:endParaRPr lang="en-US" dirty="0"/>
          </a:p>
        </p:txBody>
      </p:sp>
      <p:graphicFrame>
        <p:nvGraphicFramePr>
          <p:cNvPr id="4" name="Table 4">
            <a:extLst>
              <a:ext uri="{FF2B5EF4-FFF2-40B4-BE49-F238E27FC236}">
                <a16:creationId xmlns:a16="http://schemas.microsoft.com/office/drawing/2014/main" id="{DCADA5DB-C2B5-492B-939F-2BCE59C197FD}"/>
              </a:ext>
            </a:extLst>
          </p:cNvPr>
          <p:cNvGraphicFramePr>
            <a:graphicFrameLocks noGrp="1"/>
          </p:cNvGraphicFramePr>
          <p:nvPr>
            <p:extLst>
              <p:ext uri="{D42A27DB-BD31-4B8C-83A1-F6EECF244321}">
                <p14:modId xmlns:p14="http://schemas.microsoft.com/office/powerpoint/2010/main" val="2432092297"/>
              </p:ext>
            </p:extLst>
          </p:nvPr>
        </p:nvGraphicFramePr>
        <p:xfrm>
          <a:off x="413238" y="2176874"/>
          <a:ext cx="11353800" cy="3474720"/>
        </p:xfrm>
        <a:graphic>
          <a:graphicData uri="http://schemas.openxmlformats.org/drawingml/2006/table">
            <a:tbl>
              <a:tblPr firstRow="1" bandRow="1">
                <a:tableStyleId>{5C22544A-7EE6-4342-B048-85BDC9FD1C3A}</a:tableStyleId>
              </a:tblPr>
              <a:tblGrid>
                <a:gridCol w="2501449">
                  <a:extLst>
                    <a:ext uri="{9D8B030D-6E8A-4147-A177-3AD203B41FA5}">
                      <a16:colId xmlns:a16="http://schemas.microsoft.com/office/drawing/2014/main" val="1430671872"/>
                    </a:ext>
                  </a:extLst>
                </a:gridCol>
                <a:gridCol w="2040071">
                  <a:extLst>
                    <a:ext uri="{9D8B030D-6E8A-4147-A177-3AD203B41FA5}">
                      <a16:colId xmlns:a16="http://schemas.microsoft.com/office/drawing/2014/main" val="3777379062"/>
                    </a:ext>
                  </a:extLst>
                </a:gridCol>
                <a:gridCol w="2270760">
                  <a:extLst>
                    <a:ext uri="{9D8B030D-6E8A-4147-A177-3AD203B41FA5}">
                      <a16:colId xmlns:a16="http://schemas.microsoft.com/office/drawing/2014/main" val="1193387408"/>
                    </a:ext>
                  </a:extLst>
                </a:gridCol>
                <a:gridCol w="2270760">
                  <a:extLst>
                    <a:ext uri="{9D8B030D-6E8A-4147-A177-3AD203B41FA5}">
                      <a16:colId xmlns:a16="http://schemas.microsoft.com/office/drawing/2014/main" val="1494449887"/>
                    </a:ext>
                  </a:extLst>
                </a:gridCol>
                <a:gridCol w="2270760">
                  <a:extLst>
                    <a:ext uri="{9D8B030D-6E8A-4147-A177-3AD203B41FA5}">
                      <a16:colId xmlns:a16="http://schemas.microsoft.com/office/drawing/2014/main" val="1447504824"/>
                    </a:ext>
                  </a:extLst>
                </a:gridCol>
              </a:tblGrid>
              <a:tr h="668046">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3600" dirty="0">
                          <a:solidFill>
                            <a:srgbClr val="FFFF00"/>
                          </a:solidFill>
                          <a:latin typeface="+mn-lt"/>
                        </a:rPr>
                        <a:t>NEW</a:t>
                      </a:r>
                      <a:br>
                        <a:rPr lang="en-US" sz="2400" dirty="0">
                          <a:solidFill>
                            <a:schemeClr val="bg1"/>
                          </a:solidFill>
                          <a:latin typeface="+mn-lt"/>
                        </a:rPr>
                      </a:br>
                      <a:r>
                        <a:rPr lang="en-US" sz="2400" dirty="0">
                          <a:solidFill>
                            <a:schemeClr val="bg1"/>
                          </a:solidFill>
                          <a:latin typeface="+mn-lt"/>
                        </a:rPr>
                        <a:t>Classification</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Source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Modification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Netting </a:t>
                      </a:r>
                    </a:p>
                    <a:p>
                      <a:pPr algn="ctr"/>
                      <a:r>
                        <a:rPr lang="en-US" sz="2400" dirty="0">
                          <a:solidFill>
                            <a:schemeClr val="bg1"/>
                          </a:solidFill>
                          <a:latin typeface="+mn-lt"/>
                        </a:rPr>
                        <a:t>Threshold </a:t>
                      </a:r>
                      <a:r>
                        <a:rPr lang="en-US" sz="2400" b="1" kern="1200" dirty="0">
                          <a:solidFill>
                            <a:schemeClr val="bg1"/>
                          </a:solidFill>
                          <a:latin typeface="+mn-lt"/>
                          <a:ea typeface="+mn-ea"/>
                          <a:cs typeface="+mn-cs"/>
                        </a:rPr>
                        <a:t>(TPY)</a:t>
                      </a:r>
                      <a:endParaRPr lang="en-US" sz="2400" dirty="0">
                        <a:solidFill>
                          <a:schemeClr val="bg1"/>
                        </a:solidFill>
                        <a:latin typeface="+mn-lt"/>
                      </a:endParaRP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Texas Area</a:t>
                      </a:r>
                    </a:p>
                  </a:txBody>
                  <a:tcPr anchor="ctr"/>
                </a:tc>
                <a:extLst>
                  <a:ext uri="{0D108BD9-81ED-4DB2-BD59-A6C34878D82A}">
                    <a16:rowId xmlns:a16="http://schemas.microsoft.com/office/drawing/2014/main" val="2164919830"/>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Extreme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N/A</a:t>
                      </a:r>
                    </a:p>
                  </a:txBody>
                  <a:tcPr anchor="ctr"/>
                </a:tc>
                <a:extLst>
                  <a:ext uri="{0D108BD9-81ED-4DB2-BD59-A6C34878D82A}">
                    <a16:rowId xmlns:a16="http://schemas.microsoft.com/office/drawing/2014/main" val="4102331953"/>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Severe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mn-lt"/>
                        </a:rPr>
                        <a:t>25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b="1" kern="1200" dirty="0">
                          <a:solidFill>
                            <a:schemeClr val="tx1"/>
                          </a:solidFill>
                          <a:latin typeface="+mn-lt"/>
                          <a:ea typeface="+mn-ea"/>
                          <a:cs typeface="+mn-cs"/>
                        </a:rPr>
                        <a:t>HGB / DFW</a:t>
                      </a:r>
                      <a:r>
                        <a:rPr lang="en-US" sz="2400" kern="1200" dirty="0">
                          <a:solidFill>
                            <a:schemeClr val="tx1"/>
                          </a:solidFill>
                          <a:latin typeface="+mn-lt"/>
                          <a:ea typeface="+mn-ea"/>
                          <a:cs typeface="+mn-cs"/>
                        </a:rPr>
                        <a:t>  </a:t>
                      </a:r>
                    </a:p>
                  </a:txBody>
                  <a:tcPr anchor="ctr">
                    <a:solidFill>
                      <a:srgbClr val="FFFF00"/>
                    </a:solidFill>
                  </a:tcPr>
                </a:tc>
                <a:extLst>
                  <a:ext uri="{0D108BD9-81ED-4DB2-BD59-A6C34878D82A}">
                    <a16:rowId xmlns:a16="http://schemas.microsoft.com/office/drawing/2014/main" val="3815218032"/>
                  </a:ext>
                </a:extLst>
              </a:tr>
              <a:tr h="445915">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Serious</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25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5</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N/A</a:t>
                      </a:r>
                    </a:p>
                  </a:txBody>
                  <a:tcPr anchor="ctr"/>
                </a:tc>
                <a:extLst>
                  <a:ext uri="{0D108BD9-81ED-4DB2-BD59-A6C34878D82A}">
                    <a16:rowId xmlns:a16="http://schemas.microsoft.com/office/drawing/2014/main" val="2563477661"/>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Moderate</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algn="ctr" defTabSz="914400" rtl="0" eaLnBrk="1" latinLnBrk="0" hangingPunct="1"/>
                      <a:r>
                        <a:rPr lang="en-US" sz="2400" b="1" kern="1200" dirty="0">
                          <a:solidFill>
                            <a:schemeClr val="tx1"/>
                          </a:solidFill>
                          <a:latin typeface="+mn-lt"/>
                          <a:ea typeface="+mn-ea"/>
                          <a:cs typeface="+mn-cs"/>
                        </a:rPr>
                        <a:t>Bexar</a:t>
                      </a:r>
                    </a:p>
                  </a:txBody>
                  <a:tcPr anchor="ctr">
                    <a:solidFill>
                      <a:srgbClr val="FFFF00"/>
                    </a:solidFill>
                  </a:tcPr>
                </a:tc>
                <a:extLst>
                  <a:ext uri="{0D108BD9-81ED-4DB2-BD59-A6C34878D82A}">
                    <a16:rowId xmlns:a16="http://schemas.microsoft.com/office/drawing/2014/main" val="1607495215"/>
                  </a:ext>
                </a:extLst>
              </a:tr>
              <a:tr h="371137">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Marginal</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100 </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dirty="0">
                          <a:solidFill>
                            <a:schemeClr val="tx1"/>
                          </a:solidFill>
                          <a:latin typeface="+mn-lt"/>
                        </a:rPr>
                        <a:t>40</a:t>
                      </a:r>
                    </a:p>
                  </a:txBody>
                  <a:tcPr anchor="ct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algn="ctr" defTabSz="914400" rtl="0" eaLnBrk="1" latinLnBrk="0" hangingPunct="1"/>
                      <a:r>
                        <a:rPr lang="en-US" sz="2400" b="0" kern="1200" dirty="0">
                          <a:solidFill>
                            <a:schemeClr val="tx1"/>
                          </a:solidFill>
                          <a:latin typeface="+mn-lt"/>
                        </a:rPr>
                        <a:t>El Paso</a:t>
                      </a:r>
                    </a:p>
                  </a:txBody>
                  <a:tcPr anchor="ctr"/>
                </a:tc>
                <a:extLst>
                  <a:ext uri="{0D108BD9-81ED-4DB2-BD59-A6C34878D82A}">
                    <a16:rowId xmlns:a16="http://schemas.microsoft.com/office/drawing/2014/main" val="1550882244"/>
                  </a:ext>
                </a:extLst>
              </a:tr>
            </a:tbl>
          </a:graphicData>
        </a:graphic>
      </p:graphicFrame>
      <p:sp>
        <p:nvSpPr>
          <p:cNvPr id="5" name="TextBox 4">
            <a:extLst>
              <a:ext uri="{FF2B5EF4-FFF2-40B4-BE49-F238E27FC236}">
                <a16:creationId xmlns:a16="http://schemas.microsoft.com/office/drawing/2014/main" id="{91034983-F3EF-49A5-8C1E-CD93992189CA}"/>
              </a:ext>
            </a:extLst>
          </p:cNvPr>
          <p:cNvSpPr txBox="1"/>
          <p:nvPr/>
        </p:nvSpPr>
        <p:spPr>
          <a:xfrm>
            <a:off x="413237" y="6165116"/>
            <a:ext cx="8195503" cy="461665"/>
          </a:xfrm>
          <a:prstGeom prst="rect">
            <a:avLst/>
          </a:prstGeom>
          <a:noFill/>
        </p:spPr>
        <p:txBody>
          <a:bodyPr wrap="square">
            <a:spAutoFit/>
          </a:bodyPr>
          <a:lstStyle/>
          <a:p>
            <a:r>
              <a:rPr lang="en-US" sz="2400" dirty="0"/>
              <a:t>Ozone r</a:t>
            </a:r>
            <a:r>
              <a:rPr lang="en-US" sz="2400" dirty="0">
                <a:solidFill>
                  <a:schemeClr val="tx1"/>
                </a:solidFill>
                <a:latin typeface="+mn-lt"/>
              </a:rPr>
              <a:t>egulated through precursors (VOC &amp; NOx).</a:t>
            </a:r>
          </a:p>
        </p:txBody>
      </p:sp>
    </p:spTree>
    <p:extLst>
      <p:ext uri="{BB962C8B-B14F-4D97-AF65-F5344CB8AC3E}">
        <p14:creationId xmlns:p14="http://schemas.microsoft.com/office/powerpoint/2010/main" val="3183193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6DEE-09B0-4F40-A29B-14EF3C85CEB6}"/>
              </a:ext>
            </a:extLst>
          </p:cNvPr>
          <p:cNvSpPr>
            <a:spLocks noGrp="1"/>
          </p:cNvSpPr>
          <p:nvPr>
            <p:ph type="title"/>
          </p:nvPr>
        </p:nvSpPr>
        <p:spPr>
          <a:xfrm>
            <a:off x="571010" y="322177"/>
            <a:ext cx="10961077" cy="668423"/>
          </a:xfrm>
        </p:spPr>
        <p:txBody>
          <a:bodyPr/>
          <a:lstStyle/>
          <a:p>
            <a:pPr algn="ctr"/>
            <a:r>
              <a:rPr lang="en-US" dirty="0"/>
              <a:t>NNSR </a:t>
            </a:r>
            <a:r>
              <a:rPr lang="en-US" sz="4400" dirty="0"/>
              <a:t>Thresholds For Other </a:t>
            </a:r>
            <a:r>
              <a:rPr lang="en-US" dirty="0"/>
              <a:t>P</a:t>
            </a:r>
            <a:r>
              <a:rPr lang="en-US" sz="4400" dirty="0"/>
              <a:t>ollutants</a:t>
            </a:r>
            <a:br>
              <a:rPr lang="en-US" sz="4400" dirty="0"/>
            </a:br>
            <a:endParaRPr lang="en-US" dirty="0"/>
          </a:p>
        </p:txBody>
      </p:sp>
      <p:graphicFrame>
        <p:nvGraphicFramePr>
          <p:cNvPr id="4" name="Table 4">
            <a:extLst>
              <a:ext uri="{FF2B5EF4-FFF2-40B4-BE49-F238E27FC236}">
                <a16:creationId xmlns:a16="http://schemas.microsoft.com/office/drawing/2014/main" id="{565D9631-5052-419B-86C7-E9662835440B}"/>
              </a:ext>
            </a:extLst>
          </p:cNvPr>
          <p:cNvGraphicFramePr>
            <a:graphicFrameLocks noGrp="1"/>
          </p:cNvGraphicFramePr>
          <p:nvPr>
            <p:extLst>
              <p:ext uri="{D42A27DB-BD31-4B8C-83A1-F6EECF244321}">
                <p14:modId xmlns:p14="http://schemas.microsoft.com/office/powerpoint/2010/main" val="1382764152"/>
              </p:ext>
            </p:extLst>
          </p:nvPr>
        </p:nvGraphicFramePr>
        <p:xfrm>
          <a:off x="292101" y="1077364"/>
          <a:ext cx="11518898" cy="4794900"/>
        </p:xfrm>
        <a:graphic>
          <a:graphicData uri="http://schemas.openxmlformats.org/drawingml/2006/table">
            <a:tbl>
              <a:tblPr firstRow="1" bandRow="1">
                <a:tableStyleId>{5C22544A-7EE6-4342-B048-85BDC9FD1C3A}</a:tableStyleId>
              </a:tblPr>
              <a:tblGrid>
                <a:gridCol w="1497788">
                  <a:extLst>
                    <a:ext uri="{9D8B030D-6E8A-4147-A177-3AD203B41FA5}">
                      <a16:colId xmlns:a16="http://schemas.microsoft.com/office/drawing/2014/main" val="1430671872"/>
                    </a:ext>
                  </a:extLst>
                </a:gridCol>
                <a:gridCol w="2208179">
                  <a:extLst>
                    <a:ext uri="{9D8B030D-6E8A-4147-A177-3AD203B41FA5}">
                      <a16:colId xmlns:a16="http://schemas.microsoft.com/office/drawing/2014/main" val="1610720000"/>
                    </a:ext>
                  </a:extLst>
                </a:gridCol>
                <a:gridCol w="1322962">
                  <a:extLst>
                    <a:ext uri="{9D8B030D-6E8A-4147-A177-3AD203B41FA5}">
                      <a16:colId xmlns:a16="http://schemas.microsoft.com/office/drawing/2014/main" val="3777379062"/>
                    </a:ext>
                  </a:extLst>
                </a:gridCol>
                <a:gridCol w="2013625">
                  <a:extLst>
                    <a:ext uri="{9D8B030D-6E8A-4147-A177-3AD203B41FA5}">
                      <a16:colId xmlns:a16="http://schemas.microsoft.com/office/drawing/2014/main" val="1193387408"/>
                    </a:ext>
                  </a:extLst>
                </a:gridCol>
                <a:gridCol w="1721796">
                  <a:extLst>
                    <a:ext uri="{9D8B030D-6E8A-4147-A177-3AD203B41FA5}">
                      <a16:colId xmlns:a16="http://schemas.microsoft.com/office/drawing/2014/main" val="1494449887"/>
                    </a:ext>
                  </a:extLst>
                </a:gridCol>
                <a:gridCol w="2754548">
                  <a:extLst>
                    <a:ext uri="{9D8B030D-6E8A-4147-A177-3AD203B41FA5}">
                      <a16:colId xmlns:a16="http://schemas.microsoft.com/office/drawing/2014/main" val="1447504824"/>
                    </a:ext>
                  </a:extLst>
                </a:gridCol>
              </a:tblGrid>
              <a:tr h="823532">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Pollutant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mn-lt"/>
                        </a:rPr>
                        <a:t>Classification</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Source</a:t>
                      </a:r>
                    </a:p>
                    <a:p>
                      <a:pPr algn="ctr"/>
                      <a:r>
                        <a:rPr lang="en-US" sz="2400" dirty="0">
                          <a:solidFill>
                            <a:schemeClr val="bg1"/>
                          </a:solidFill>
                          <a:latin typeface="+mn-lt"/>
                        </a:rPr>
                        <a:t>(TPY)</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Major </a:t>
                      </a:r>
                    </a:p>
                    <a:p>
                      <a:pPr algn="ctr"/>
                      <a:r>
                        <a:rPr lang="en-US" sz="2400" dirty="0">
                          <a:solidFill>
                            <a:schemeClr val="bg1"/>
                          </a:solidFill>
                          <a:latin typeface="+mn-lt"/>
                        </a:rPr>
                        <a:t>Modification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ea typeface="+mn-ea"/>
                          <a:cs typeface="+mn-cs"/>
                        </a:rPr>
                        <a:t>(TPY)</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Netting </a:t>
                      </a:r>
                    </a:p>
                    <a:p>
                      <a:pPr algn="ctr"/>
                      <a:r>
                        <a:rPr lang="en-US" sz="2400" dirty="0">
                          <a:solidFill>
                            <a:schemeClr val="bg1"/>
                          </a:solidFill>
                          <a:latin typeface="+mn-lt"/>
                        </a:rPr>
                        <a:t>Threshold</a:t>
                      </a:r>
                      <a:endParaRPr lang="en-US" sz="2400" b="1" kern="1200" dirty="0">
                        <a:solidFill>
                          <a:schemeClr val="bg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ea typeface="+mn-ea"/>
                          <a:cs typeface="+mn-cs"/>
                        </a:rPr>
                        <a:t>(TPY)</a:t>
                      </a:r>
                    </a:p>
                  </a:txBody>
                  <a:tcPr anchor="ct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algn="ctr"/>
                      <a:r>
                        <a:rPr lang="en-US" sz="2400" dirty="0">
                          <a:solidFill>
                            <a:schemeClr val="bg1"/>
                          </a:solidFill>
                          <a:latin typeface="+mn-lt"/>
                        </a:rPr>
                        <a:t>Texas Area</a:t>
                      </a:r>
                    </a:p>
                  </a:txBody>
                  <a:tcPr anchor="ctr"/>
                </a:tc>
                <a:extLst>
                  <a:ext uri="{0D108BD9-81ED-4DB2-BD59-A6C34878D82A}">
                    <a16:rowId xmlns:a16="http://schemas.microsoft.com/office/drawing/2014/main" val="2164919830"/>
                  </a:ext>
                </a:extLst>
              </a:tr>
              <a:tr h="22860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PM</a:t>
                      </a:r>
                      <a:r>
                        <a:rPr lang="en-US" sz="2400" kern="1200" baseline="-25000" dirty="0">
                          <a:solidFill>
                            <a:schemeClr val="tx1"/>
                          </a:solidFill>
                          <a:latin typeface="+mn-lt"/>
                        </a:rPr>
                        <a:t>10</a:t>
                      </a:r>
                      <a:endParaRPr lang="en-US" sz="2400" kern="1200" baseline="-250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Moderate</a:t>
                      </a:r>
                      <a:endParaRPr lang="en-US" sz="24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100</a:t>
                      </a:r>
                      <a:endParaRPr lang="en-US" sz="24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15</a:t>
                      </a:r>
                      <a:endParaRPr lang="en-US" sz="24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15 </a:t>
                      </a:r>
                      <a:endParaRPr lang="en-US" sz="2400" kern="1200" dirty="0">
                        <a:solidFill>
                          <a:schemeClr val="tx1"/>
                        </a:solidFill>
                        <a:latin typeface="+mn-lt"/>
                        <a:ea typeface="+mn-ea"/>
                        <a:cs typeface="+mn-cs"/>
                      </a:endParaRPr>
                    </a:p>
                  </a:txBody>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l"/>
                      <a:r>
                        <a:rPr lang="en-US" sz="2400" kern="1200" dirty="0">
                          <a:solidFill>
                            <a:schemeClr val="tx1"/>
                          </a:solidFill>
                          <a:latin typeface="+mn-lt"/>
                        </a:rPr>
                        <a:t>City of El Paso </a:t>
                      </a:r>
                      <a:endParaRPr lang="en-US" sz="2400" kern="1200" dirty="0">
                        <a:solidFill>
                          <a:schemeClr val="tx1"/>
                        </a:solidFill>
                        <a:latin typeface="+mn-lt"/>
                        <a:ea typeface="+mn-ea"/>
                        <a:cs typeface="+mn-cs"/>
                      </a:endParaRPr>
                    </a:p>
                  </a:txBody>
                  <a:tcPr/>
                </a:tc>
                <a:extLst>
                  <a:ext uri="{0D108BD9-81ED-4DB2-BD59-A6C34878D82A}">
                    <a16:rowId xmlns:a16="http://schemas.microsoft.com/office/drawing/2014/main" val="4102331953"/>
                  </a:ext>
                </a:extLst>
              </a:tr>
              <a:tr h="49722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Pb</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Nonattainment</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100 </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0.6</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0.6 </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ea typeface="+mn-ea"/>
                          <a:cs typeface="+mn-cs"/>
                        </a:rPr>
                        <a:t>*</a:t>
                      </a:r>
                    </a:p>
                  </a:txBody>
                  <a:tcPr>
                    <a:solidFill>
                      <a:schemeClr val="tx2">
                        <a:lumMod val="20000"/>
                        <a:lumOff val="80000"/>
                      </a:schemeClr>
                    </a:solidFill>
                  </a:tcPr>
                </a:tc>
                <a:extLst>
                  <a:ext uri="{0D108BD9-81ED-4DB2-BD59-A6C34878D82A}">
                    <a16:rowId xmlns:a16="http://schemas.microsoft.com/office/drawing/2014/main" val="3815218032"/>
                  </a:ext>
                </a:extLst>
              </a:tr>
              <a:tr h="2040880">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SO</a:t>
                      </a:r>
                      <a:r>
                        <a:rPr lang="en-US" sz="2400" kern="1200" baseline="-25000" dirty="0">
                          <a:solidFill>
                            <a:schemeClr val="tx1"/>
                          </a:solidFill>
                          <a:latin typeface="+mn-lt"/>
                        </a:rPr>
                        <a:t>2</a:t>
                      </a:r>
                      <a:endParaRPr lang="en-US" sz="2400" kern="1200" baseline="-250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Nonattainment</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100 </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40 </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algn="ctr"/>
                      <a:r>
                        <a:rPr lang="en-US" sz="2400" kern="1200" dirty="0">
                          <a:solidFill>
                            <a:schemeClr val="tx1"/>
                          </a:solidFill>
                          <a:latin typeface="+mn-lt"/>
                        </a:rPr>
                        <a:t>40 </a:t>
                      </a:r>
                      <a:endParaRPr lang="en-US" sz="2400" kern="1200" dirty="0">
                        <a:solidFill>
                          <a:schemeClr val="tx1"/>
                        </a:solidFill>
                        <a:latin typeface="+mn-lt"/>
                        <a:ea typeface="+mn-ea"/>
                        <a:cs typeface="+mn-cs"/>
                      </a:endParaRPr>
                    </a:p>
                  </a:txBody>
                  <a:tcP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rPr>
                        <a:t>Portions of </a:t>
                      </a:r>
                      <a:r>
                        <a:rPr lang="en-US" sz="2400" kern="1200" dirty="0">
                          <a:solidFill>
                            <a:schemeClr val="tx1"/>
                          </a:solidFill>
                          <a:latin typeface="+mn-lt"/>
                          <a:ea typeface="+mn-ea"/>
                          <a:cs typeface="+mn-cs"/>
                        </a:rPr>
                        <a:t>Titus, Panola, Rusk, Anderson, Freestone, </a:t>
                      </a:r>
                      <a:r>
                        <a:rPr lang="en-US" sz="2400" b="0" kern="1200" dirty="0">
                          <a:solidFill>
                            <a:schemeClr val="tx1"/>
                          </a:solidFill>
                          <a:latin typeface="+mn-lt"/>
                          <a:ea typeface="+mn-ea"/>
                          <a:cs typeface="+mn-cs"/>
                        </a:rPr>
                        <a:t>Howard, Hutchinson, &amp; Navarro</a:t>
                      </a:r>
                    </a:p>
                  </a:txBody>
                  <a:tcPr>
                    <a:solidFill>
                      <a:schemeClr val="tx2">
                        <a:lumMod val="20000"/>
                        <a:lumOff val="80000"/>
                      </a:schemeClr>
                    </a:solidFill>
                  </a:tcPr>
                </a:tc>
                <a:extLst>
                  <a:ext uri="{0D108BD9-81ED-4DB2-BD59-A6C34878D82A}">
                    <a16:rowId xmlns:a16="http://schemas.microsoft.com/office/drawing/2014/main" val="2563477661"/>
                  </a:ext>
                </a:extLst>
              </a:tr>
            </a:tbl>
          </a:graphicData>
        </a:graphic>
      </p:graphicFrame>
      <p:sp>
        <p:nvSpPr>
          <p:cNvPr id="5" name="TextBox 4">
            <a:extLst>
              <a:ext uri="{FF2B5EF4-FFF2-40B4-BE49-F238E27FC236}">
                <a16:creationId xmlns:a16="http://schemas.microsoft.com/office/drawing/2014/main" id="{1928DF91-5FCF-49A6-8910-5810E42A7E68}"/>
              </a:ext>
            </a:extLst>
          </p:cNvPr>
          <p:cNvSpPr txBox="1"/>
          <p:nvPr/>
        </p:nvSpPr>
        <p:spPr>
          <a:xfrm>
            <a:off x="292101" y="5927796"/>
            <a:ext cx="11486076" cy="830997"/>
          </a:xfrm>
          <a:prstGeom prst="rect">
            <a:avLst/>
          </a:prstGeom>
          <a:noFill/>
        </p:spPr>
        <p:txBody>
          <a:bodyPr wrap="square" rtlCol="0">
            <a:spAutoFit/>
          </a:bodyPr>
          <a:lstStyle/>
          <a:p>
            <a:pPr defTabSz="457200" fontAlgn="auto">
              <a:spcBef>
                <a:spcPts val="0"/>
              </a:spcBef>
              <a:spcAft>
                <a:spcPts val="0"/>
              </a:spcAft>
            </a:pPr>
            <a:r>
              <a:rPr lang="en-US" sz="2400" dirty="0">
                <a:ln w="6600">
                  <a:noFill/>
                  <a:prstDash val="solid"/>
                </a:ln>
              </a:rPr>
              <a:t>*On September 27, 2017 Collin County was redesignated to attainment for the 2008 lead standard (0.15 ug/m</a:t>
            </a:r>
            <a:r>
              <a:rPr lang="en-US" sz="2400" baseline="30000" dirty="0">
                <a:ln w="6600">
                  <a:noFill/>
                  <a:prstDash val="solid"/>
                </a:ln>
              </a:rPr>
              <a:t>3</a:t>
            </a:r>
            <a:r>
              <a:rPr lang="en-US" sz="2400" dirty="0">
                <a:ln w="6600">
                  <a:noFill/>
                  <a:prstDash val="solid"/>
                </a:ln>
              </a:rPr>
              <a:t> as a 3-month average).</a:t>
            </a:r>
          </a:p>
        </p:txBody>
      </p:sp>
    </p:spTree>
    <p:extLst>
      <p:ext uri="{BB962C8B-B14F-4D97-AF65-F5344CB8AC3E}">
        <p14:creationId xmlns:p14="http://schemas.microsoft.com/office/powerpoint/2010/main" val="114821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descr="Applicability Logic">
            <a:extLst>
              <a:ext uri="{FF2B5EF4-FFF2-40B4-BE49-F238E27FC236}">
                <a16:creationId xmlns:a16="http://schemas.microsoft.com/office/drawing/2014/main" id="{477A68FC-697E-4181-B8B6-BA33F680F750}"/>
              </a:ext>
              <a:ext uri="{C183D7F6-B498-43B3-948B-1728B52AA6E4}">
                <adec:decorative xmlns:adec="http://schemas.microsoft.com/office/drawing/2017/decorative" val="0"/>
              </a:ext>
            </a:extLst>
          </p:cNvPr>
          <p:cNvSpPr>
            <a:spLocks noGrp="1"/>
          </p:cNvSpPr>
          <p:nvPr>
            <p:ph type="title"/>
          </p:nvPr>
        </p:nvSpPr>
        <p:spPr>
          <a:xfrm>
            <a:off x="6720385" y="335108"/>
            <a:ext cx="5433104" cy="838200"/>
          </a:xfrm>
        </p:spPr>
        <p:txBody>
          <a:bodyPr/>
          <a:lstStyle/>
          <a:p>
            <a:r>
              <a:rPr lang="en-US" dirty="0"/>
              <a:t>Applicability</a:t>
            </a:r>
            <a:r>
              <a:rPr lang="en-US" dirty="0">
                <a:latin typeface="+mn-lt"/>
              </a:rPr>
              <a:t> Logic</a:t>
            </a:r>
          </a:p>
        </p:txBody>
      </p:sp>
      <p:sp>
        <p:nvSpPr>
          <p:cNvPr id="4" name="Oval 3">
            <a:extLst>
              <a:ext uri="{FF2B5EF4-FFF2-40B4-BE49-F238E27FC236}">
                <a16:creationId xmlns:a16="http://schemas.microsoft.com/office/drawing/2014/main" id="{F485C1A8-78C6-494C-880F-D77C4E8C3845}"/>
              </a:ext>
              <a:ext uri="{C183D7F6-B498-43B3-948B-1728B52AA6E4}">
                <adec:decorative xmlns:adec="http://schemas.microsoft.com/office/drawing/2017/decorative" val="1"/>
              </a:ext>
            </a:extLst>
          </p:cNvPr>
          <p:cNvSpPr/>
          <p:nvPr/>
        </p:nvSpPr>
        <p:spPr>
          <a:xfrm>
            <a:off x="3026222" y="304800"/>
            <a:ext cx="2473330" cy="705394"/>
          </a:xfrm>
          <a:prstGeom prst="ellipse">
            <a:avLst/>
          </a:prstGeom>
          <a:blipFill>
            <a:blip r:embed="rId3">
              <a:extLst>
                <a:ext uri="{BEBA8EAE-BF5A-486C-A8C5-ECC9F3942E4B}">
                  <a14:imgProps xmlns:a14="http://schemas.microsoft.com/office/drawing/2010/main">
                    <a14:imgLayer r:embed="rId4">
                      <a14:imgEffect>
                        <a14:artisticCutout/>
                      </a14:imgEffect>
                    </a14:imgLayer>
                  </a14:imgProps>
                </a:ext>
              </a:extLst>
            </a:blip>
            <a:tile tx="0" ty="0" sx="100000" sy="100000" flip="none" algn="tl"/>
          </a:blip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mn-lt"/>
                <a:ea typeface="+mn-ea"/>
                <a:cs typeface="+mn-cs"/>
              </a:rPr>
              <a:t>Pollutant</a:t>
            </a:r>
          </a:p>
        </p:txBody>
      </p:sp>
      <p:cxnSp>
        <p:nvCxnSpPr>
          <p:cNvPr id="5" name="Straight Arrow Connector 4">
            <a:extLst>
              <a:ext uri="{FF2B5EF4-FFF2-40B4-BE49-F238E27FC236}">
                <a16:creationId xmlns:a16="http://schemas.microsoft.com/office/drawing/2014/main" id="{0CC64965-4EBC-45EC-AB43-33DA42803EA1}"/>
              </a:ext>
              <a:ext uri="{C183D7F6-B498-43B3-948B-1728B52AA6E4}">
                <adec:decorative xmlns:adec="http://schemas.microsoft.com/office/drawing/2017/decorative" val="1"/>
              </a:ext>
            </a:extLst>
          </p:cNvPr>
          <p:cNvCxnSpPr>
            <a:cxnSpLocks/>
          </p:cNvCxnSpPr>
          <p:nvPr/>
        </p:nvCxnSpPr>
        <p:spPr>
          <a:xfrm>
            <a:off x="4247055" y="1010194"/>
            <a:ext cx="0" cy="292211"/>
          </a:xfrm>
          <a:prstGeom prst="straightConnector1">
            <a:avLst/>
          </a:prstGeom>
          <a:noFill/>
          <a:ln w="38100" cap="flat" cmpd="sng" algn="ctr">
            <a:solidFill>
              <a:srgbClr val="01D17D"/>
            </a:solidFill>
            <a:prstDash val="solid"/>
            <a:tailEnd type="triangle"/>
          </a:ln>
          <a:effectLst/>
        </p:spPr>
      </p:cxnSp>
      <p:sp>
        <p:nvSpPr>
          <p:cNvPr id="35" name="Hexagon 34">
            <a:extLst>
              <a:ext uri="{FF2B5EF4-FFF2-40B4-BE49-F238E27FC236}">
                <a16:creationId xmlns:a16="http://schemas.microsoft.com/office/drawing/2014/main" id="{6CD7AE35-FBDB-405D-B202-1B59BD3265EB}"/>
              </a:ext>
              <a:ext uri="{C183D7F6-B498-43B3-948B-1728B52AA6E4}">
                <adec:decorative xmlns:adec="http://schemas.microsoft.com/office/drawing/2017/decorative" val="1"/>
              </a:ext>
            </a:extLst>
          </p:cNvPr>
          <p:cNvSpPr/>
          <p:nvPr/>
        </p:nvSpPr>
        <p:spPr>
          <a:xfrm>
            <a:off x="2721429" y="1302405"/>
            <a:ext cx="3059240" cy="920772"/>
          </a:xfrm>
          <a:prstGeom prst="hexagon">
            <a:avLst/>
          </a:prstGeom>
          <a:solidFill>
            <a:srgbClr val="FFC000"/>
          </a:solidFill>
          <a:ln w="12700" cap="flat" cmpd="sng" algn="ctr">
            <a:solidFill>
              <a:srgbClr val="01D17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mn-lt"/>
              </a:rPr>
              <a:t>Attainment </a:t>
            </a:r>
            <a:r>
              <a:rPr lang="en-US" sz="2400" b="1" kern="0" dirty="0">
                <a:solidFill>
                  <a:schemeClr val="tx2"/>
                </a:solidFill>
                <a:latin typeface="+mn-lt"/>
              </a:rPr>
              <a:t>/</a:t>
            </a:r>
            <a:r>
              <a:rPr kumimoji="0" lang="en-US" sz="2400" b="1" i="0" u="none" strike="noStrike" kern="0" cap="none" spc="0" normalizeH="0" baseline="0" noProof="0" dirty="0">
                <a:ln>
                  <a:noFill/>
                </a:ln>
                <a:solidFill>
                  <a:schemeClr val="tx2"/>
                </a:solidFill>
                <a:effectLst/>
                <a:uLnTx/>
                <a:uFillTx/>
                <a:latin typeface="+mn-lt"/>
              </a:rPr>
              <a:t> Nonattainment</a:t>
            </a:r>
          </a:p>
        </p:txBody>
      </p:sp>
      <p:cxnSp>
        <p:nvCxnSpPr>
          <p:cNvPr id="6" name="Straight Connector 5">
            <a:extLst>
              <a:ext uri="{FF2B5EF4-FFF2-40B4-BE49-F238E27FC236}">
                <a16:creationId xmlns:a16="http://schemas.microsoft.com/office/drawing/2014/main" id="{1F1C79F7-3510-48B5-91A0-CF781851ABD5}"/>
              </a:ext>
              <a:ext uri="{C183D7F6-B498-43B3-948B-1728B52AA6E4}">
                <adec:decorative xmlns:adec="http://schemas.microsoft.com/office/drawing/2017/decorative" val="1"/>
              </a:ext>
            </a:extLst>
          </p:cNvPr>
          <p:cNvCxnSpPr>
            <a:cxnSpLocks/>
            <a:endCxn id="35" idx="3"/>
          </p:cNvCxnSpPr>
          <p:nvPr/>
        </p:nvCxnSpPr>
        <p:spPr>
          <a:xfrm flipV="1">
            <a:off x="2238096" y="1762791"/>
            <a:ext cx="483333" cy="5050"/>
          </a:xfrm>
          <a:prstGeom prst="line">
            <a:avLst/>
          </a:prstGeom>
          <a:noFill/>
          <a:ln w="38100" cap="flat" cmpd="sng" algn="ctr">
            <a:solidFill>
              <a:srgbClr val="01D17D"/>
            </a:solidFill>
            <a:prstDash val="solid"/>
          </a:ln>
          <a:effectLst/>
        </p:spPr>
      </p:cxnSp>
      <p:cxnSp>
        <p:nvCxnSpPr>
          <p:cNvPr id="39" name="Straight Connector 38">
            <a:extLst>
              <a:ext uri="{FF2B5EF4-FFF2-40B4-BE49-F238E27FC236}">
                <a16:creationId xmlns:a16="http://schemas.microsoft.com/office/drawing/2014/main" id="{409E5A05-6238-4CE8-9993-ECDFE2486CCA}"/>
              </a:ext>
              <a:ext uri="{C183D7F6-B498-43B3-948B-1728B52AA6E4}">
                <adec:decorative xmlns:adec="http://schemas.microsoft.com/office/drawing/2017/decorative" val="1"/>
              </a:ext>
            </a:extLst>
          </p:cNvPr>
          <p:cNvCxnSpPr>
            <a:cxnSpLocks/>
          </p:cNvCxnSpPr>
          <p:nvPr/>
        </p:nvCxnSpPr>
        <p:spPr>
          <a:xfrm flipV="1">
            <a:off x="5767045" y="1748150"/>
            <a:ext cx="483333" cy="5050"/>
          </a:xfrm>
          <a:prstGeom prst="line">
            <a:avLst/>
          </a:prstGeom>
          <a:noFill/>
          <a:ln w="38100" cap="flat" cmpd="sng" algn="ctr">
            <a:solidFill>
              <a:srgbClr val="01D17D"/>
            </a:solidFill>
            <a:prstDash val="solid"/>
          </a:ln>
          <a:effectLst/>
        </p:spPr>
      </p:cxnSp>
      <p:cxnSp>
        <p:nvCxnSpPr>
          <p:cNvPr id="7" name="Straight Arrow Connector 6">
            <a:extLst>
              <a:ext uri="{FF2B5EF4-FFF2-40B4-BE49-F238E27FC236}">
                <a16:creationId xmlns:a16="http://schemas.microsoft.com/office/drawing/2014/main" id="{6480E119-0EED-4E08-8D0D-9B471E01FC99}"/>
              </a:ext>
              <a:ext uri="{C183D7F6-B498-43B3-948B-1728B52AA6E4}">
                <adec:decorative xmlns:adec="http://schemas.microsoft.com/office/drawing/2017/decorative" val="1"/>
              </a:ext>
            </a:extLst>
          </p:cNvPr>
          <p:cNvCxnSpPr>
            <a:cxnSpLocks/>
          </p:cNvCxnSpPr>
          <p:nvPr/>
        </p:nvCxnSpPr>
        <p:spPr>
          <a:xfrm>
            <a:off x="2238096" y="1767840"/>
            <a:ext cx="0" cy="620513"/>
          </a:xfrm>
          <a:prstGeom prst="straightConnector1">
            <a:avLst/>
          </a:prstGeom>
          <a:noFill/>
          <a:ln w="38100" cap="flat" cmpd="sng" algn="ctr">
            <a:solidFill>
              <a:srgbClr val="01D17D"/>
            </a:solidFill>
            <a:prstDash val="solid"/>
            <a:tailEnd type="triangle"/>
          </a:ln>
          <a:effectLst/>
        </p:spPr>
      </p:cxnSp>
      <p:cxnSp>
        <p:nvCxnSpPr>
          <p:cNvPr id="11" name="Straight Arrow Connector 10">
            <a:extLst>
              <a:ext uri="{FF2B5EF4-FFF2-40B4-BE49-F238E27FC236}">
                <a16:creationId xmlns:a16="http://schemas.microsoft.com/office/drawing/2014/main" id="{8976BE48-C94D-4EC6-8599-A8B8FD7F401A}"/>
              </a:ext>
              <a:ext uri="{C183D7F6-B498-43B3-948B-1728B52AA6E4}">
                <adec:decorative xmlns:adec="http://schemas.microsoft.com/office/drawing/2017/decorative" val="1"/>
              </a:ext>
            </a:extLst>
          </p:cNvPr>
          <p:cNvCxnSpPr>
            <a:cxnSpLocks/>
          </p:cNvCxnSpPr>
          <p:nvPr/>
        </p:nvCxnSpPr>
        <p:spPr>
          <a:xfrm>
            <a:off x="6226622" y="1754804"/>
            <a:ext cx="0" cy="633549"/>
          </a:xfrm>
          <a:prstGeom prst="straightConnector1">
            <a:avLst/>
          </a:prstGeom>
          <a:noFill/>
          <a:ln w="38100" cap="flat" cmpd="sng" algn="ctr">
            <a:solidFill>
              <a:srgbClr val="01D17D"/>
            </a:solidFill>
            <a:prstDash val="solid"/>
            <a:tailEnd type="triangle"/>
          </a:ln>
          <a:effectLst/>
        </p:spPr>
      </p:cxnSp>
      <p:sp>
        <p:nvSpPr>
          <p:cNvPr id="8" name="Diamond 7">
            <a:extLst>
              <a:ext uri="{FF2B5EF4-FFF2-40B4-BE49-F238E27FC236}">
                <a16:creationId xmlns:a16="http://schemas.microsoft.com/office/drawing/2014/main" id="{4EE75911-C8C2-45B4-9FCE-16FC3F24DD01}"/>
              </a:ext>
              <a:ext uri="{C183D7F6-B498-43B3-948B-1728B52AA6E4}">
                <adec:decorative xmlns:adec="http://schemas.microsoft.com/office/drawing/2017/decorative" val="1"/>
              </a:ext>
            </a:extLst>
          </p:cNvPr>
          <p:cNvSpPr/>
          <p:nvPr/>
        </p:nvSpPr>
        <p:spPr>
          <a:xfrm>
            <a:off x="435422" y="2390816"/>
            <a:ext cx="3621471" cy="2332737"/>
          </a:xfrm>
          <a:prstGeom prst="diamond">
            <a:avLst/>
          </a:prstGeom>
          <a:solidFill>
            <a:schemeClr val="accent5">
              <a:lumMod val="60000"/>
              <a:lumOff val="40000"/>
            </a:schemeClr>
          </a:soli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mn-lt"/>
              <a:ea typeface="+mn-ea"/>
              <a:cs typeface="+mn-cs"/>
            </a:endParaRPr>
          </a:p>
        </p:txBody>
      </p:sp>
      <p:sp>
        <p:nvSpPr>
          <p:cNvPr id="9" name="TextBox 8" descr="Greenfield / Existing Minor Source">
            <a:extLst>
              <a:ext uri="{FF2B5EF4-FFF2-40B4-BE49-F238E27FC236}">
                <a16:creationId xmlns:a16="http://schemas.microsoft.com/office/drawing/2014/main" id="{A99FFB38-7EBB-4011-874A-1B1760F11928}"/>
              </a:ext>
            </a:extLst>
          </p:cNvPr>
          <p:cNvSpPr txBox="1"/>
          <p:nvPr/>
        </p:nvSpPr>
        <p:spPr>
          <a:xfrm>
            <a:off x="877612" y="2895600"/>
            <a:ext cx="2682010" cy="120032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black"/>
                </a:solidFill>
                <a:latin typeface="+mn-lt"/>
              </a:rPr>
              <a:t>Greenfield/</a:t>
            </a:r>
          </a:p>
          <a:p>
            <a:pPr algn="ctr" defTabSz="457200" fontAlgn="auto">
              <a:spcBef>
                <a:spcPts val="0"/>
              </a:spcBef>
              <a:spcAft>
                <a:spcPts val="0"/>
              </a:spcAft>
            </a:pPr>
            <a:r>
              <a:rPr lang="en-US" sz="2400" b="1" dirty="0">
                <a:solidFill>
                  <a:prstClr val="black"/>
                </a:solidFill>
                <a:latin typeface="+mn-lt"/>
              </a:rPr>
              <a:t>Existing </a:t>
            </a:r>
          </a:p>
          <a:p>
            <a:pPr algn="ctr" defTabSz="457200" fontAlgn="auto">
              <a:spcBef>
                <a:spcPts val="0"/>
              </a:spcBef>
              <a:spcAft>
                <a:spcPts val="0"/>
              </a:spcAft>
            </a:pPr>
            <a:r>
              <a:rPr lang="en-US" sz="2400" b="1" dirty="0">
                <a:solidFill>
                  <a:prstClr val="black"/>
                </a:solidFill>
                <a:latin typeface="+mn-lt"/>
              </a:rPr>
              <a:t>Minor Source</a:t>
            </a:r>
          </a:p>
        </p:txBody>
      </p:sp>
      <p:sp>
        <p:nvSpPr>
          <p:cNvPr id="10" name="Diamond 9">
            <a:extLst>
              <a:ext uri="{FF2B5EF4-FFF2-40B4-BE49-F238E27FC236}">
                <a16:creationId xmlns:a16="http://schemas.microsoft.com/office/drawing/2014/main" id="{D776E3DB-2380-454D-8D19-E636B4C2223A}"/>
              </a:ext>
              <a:ext uri="{C183D7F6-B498-43B3-948B-1728B52AA6E4}">
                <adec:decorative xmlns:adec="http://schemas.microsoft.com/office/drawing/2017/decorative" val="1"/>
              </a:ext>
            </a:extLst>
          </p:cNvPr>
          <p:cNvSpPr/>
          <p:nvPr/>
        </p:nvSpPr>
        <p:spPr>
          <a:xfrm>
            <a:off x="4433950" y="2362200"/>
            <a:ext cx="3621472" cy="2388764"/>
          </a:xfrm>
          <a:prstGeom prst="diamond">
            <a:avLst/>
          </a:prstGeom>
          <a:gradFill rotWithShape="1">
            <a:gsLst>
              <a:gs pos="0">
                <a:srgbClr val="E29932">
                  <a:tint val="96000"/>
                  <a:satMod val="100000"/>
                  <a:lumMod val="104000"/>
                </a:srgbClr>
              </a:gs>
              <a:gs pos="78000">
                <a:srgbClr val="E29932">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mn-lt"/>
              <a:ea typeface="+mn-ea"/>
              <a:cs typeface="+mn-cs"/>
            </a:endParaRPr>
          </a:p>
        </p:txBody>
      </p:sp>
      <p:sp>
        <p:nvSpPr>
          <p:cNvPr id="12" name="TextBox 11" descr="Existing Major Source">
            <a:extLst>
              <a:ext uri="{FF2B5EF4-FFF2-40B4-BE49-F238E27FC236}">
                <a16:creationId xmlns:a16="http://schemas.microsoft.com/office/drawing/2014/main" id="{700FF388-AF51-4CD7-9839-D1E0573EAA3F}"/>
              </a:ext>
            </a:extLst>
          </p:cNvPr>
          <p:cNvSpPr txBox="1"/>
          <p:nvPr/>
        </p:nvSpPr>
        <p:spPr>
          <a:xfrm>
            <a:off x="5388422" y="2895600"/>
            <a:ext cx="1701439" cy="120032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black"/>
                </a:solidFill>
                <a:latin typeface="+mn-lt"/>
              </a:rPr>
              <a:t>Existing </a:t>
            </a:r>
          </a:p>
          <a:p>
            <a:pPr algn="ctr" defTabSz="457200" fontAlgn="auto">
              <a:spcBef>
                <a:spcPts val="0"/>
              </a:spcBef>
              <a:spcAft>
                <a:spcPts val="0"/>
              </a:spcAft>
            </a:pPr>
            <a:r>
              <a:rPr lang="en-US" sz="2400" b="1" dirty="0">
                <a:solidFill>
                  <a:prstClr val="black"/>
                </a:solidFill>
                <a:latin typeface="+mn-lt"/>
              </a:rPr>
              <a:t>Major Source</a:t>
            </a:r>
          </a:p>
        </p:txBody>
      </p:sp>
      <p:cxnSp>
        <p:nvCxnSpPr>
          <p:cNvPr id="14" name="Straight Arrow Connector 13">
            <a:extLst>
              <a:ext uri="{FF2B5EF4-FFF2-40B4-BE49-F238E27FC236}">
                <a16:creationId xmlns:a16="http://schemas.microsoft.com/office/drawing/2014/main" id="{4E673B7B-C04C-423A-8E7E-3DB055597C79}"/>
              </a:ext>
              <a:ext uri="{C183D7F6-B498-43B3-948B-1728B52AA6E4}">
                <adec:decorative xmlns:adec="http://schemas.microsoft.com/office/drawing/2017/decorative" val="1"/>
              </a:ext>
            </a:extLst>
          </p:cNvPr>
          <p:cNvCxnSpPr>
            <a:cxnSpLocks/>
            <a:stCxn id="8" idx="2"/>
          </p:cNvCxnSpPr>
          <p:nvPr/>
        </p:nvCxnSpPr>
        <p:spPr>
          <a:xfrm>
            <a:off x="2246158" y="4723553"/>
            <a:ext cx="0" cy="381847"/>
          </a:xfrm>
          <a:prstGeom prst="straightConnector1">
            <a:avLst/>
          </a:prstGeom>
          <a:noFill/>
          <a:ln w="38100" cap="flat" cmpd="sng" algn="ctr">
            <a:solidFill>
              <a:srgbClr val="01D17D"/>
            </a:solidFill>
            <a:prstDash val="solid"/>
            <a:tailEnd type="triangle"/>
          </a:ln>
          <a:effectLst/>
        </p:spPr>
      </p:cxnSp>
      <p:cxnSp>
        <p:nvCxnSpPr>
          <p:cNvPr id="15" name="Straight Connector 14">
            <a:extLst>
              <a:ext uri="{FF2B5EF4-FFF2-40B4-BE49-F238E27FC236}">
                <a16:creationId xmlns:a16="http://schemas.microsoft.com/office/drawing/2014/main" id="{3053B4E1-9AB0-4BBC-9B18-368E47FDC982}"/>
              </a:ext>
              <a:ext uri="{C183D7F6-B498-43B3-948B-1728B52AA6E4}">
                <adec:decorative xmlns:adec="http://schemas.microsoft.com/office/drawing/2017/decorative" val="1"/>
              </a:ext>
            </a:extLst>
          </p:cNvPr>
          <p:cNvCxnSpPr>
            <a:cxnSpLocks/>
          </p:cNvCxnSpPr>
          <p:nvPr/>
        </p:nvCxnSpPr>
        <p:spPr>
          <a:xfrm>
            <a:off x="1208311" y="5105400"/>
            <a:ext cx="2198911" cy="0"/>
          </a:xfrm>
          <a:prstGeom prst="line">
            <a:avLst/>
          </a:prstGeom>
          <a:noFill/>
          <a:ln w="38100" cap="flat" cmpd="sng" algn="ctr">
            <a:solidFill>
              <a:srgbClr val="01D17D"/>
            </a:solidFill>
            <a:prstDash val="solid"/>
          </a:ln>
          <a:effectLst/>
        </p:spPr>
      </p:cxnSp>
      <p:sp>
        <p:nvSpPr>
          <p:cNvPr id="18" name="TextBox 17" descr="PEI &lt; Major Source">
            <a:extLst>
              <a:ext uri="{FF2B5EF4-FFF2-40B4-BE49-F238E27FC236}">
                <a16:creationId xmlns:a16="http://schemas.microsoft.com/office/drawing/2014/main" id="{11B44D6B-45D0-4FF4-ADFB-4477E84C9E33}"/>
              </a:ext>
            </a:extLst>
          </p:cNvPr>
          <p:cNvSpPr txBox="1"/>
          <p:nvPr/>
        </p:nvSpPr>
        <p:spPr>
          <a:xfrm>
            <a:off x="15477" y="4260945"/>
            <a:ext cx="1832845" cy="830997"/>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&lt; Major Source</a:t>
            </a:r>
          </a:p>
        </p:txBody>
      </p:sp>
      <p:cxnSp>
        <p:nvCxnSpPr>
          <p:cNvPr id="16" name="Straight Arrow Connector 15">
            <a:extLst>
              <a:ext uri="{FF2B5EF4-FFF2-40B4-BE49-F238E27FC236}">
                <a16:creationId xmlns:a16="http://schemas.microsoft.com/office/drawing/2014/main" id="{D1B316AF-6407-4EFB-96AA-4B8379A9A5DC}"/>
              </a:ext>
              <a:ext uri="{C183D7F6-B498-43B3-948B-1728B52AA6E4}">
                <adec:decorative xmlns:adec="http://schemas.microsoft.com/office/drawing/2017/decorative" val="1"/>
              </a:ext>
            </a:extLst>
          </p:cNvPr>
          <p:cNvCxnSpPr>
            <a:cxnSpLocks/>
            <a:endCxn id="20" idx="0"/>
          </p:cNvCxnSpPr>
          <p:nvPr/>
        </p:nvCxnSpPr>
        <p:spPr>
          <a:xfrm>
            <a:off x="1208311" y="5105400"/>
            <a:ext cx="0" cy="624882"/>
          </a:xfrm>
          <a:prstGeom prst="straightConnector1">
            <a:avLst/>
          </a:prstGeom>
          <a:noFill/>
          <a:ln w="38100" cap="flat" cmpd="sng" algn="ctr">
            <a:solidFill>
              <a:srgbClr val="01D17D"/>
            </a:solidFill>
            <a:prstDash val="solid"/>
            <a:tailEnd type="triangle"/>
          </a:ln>
          <a:effectLst/>
        </p:spPr>
      </p:cxnSp>
      <p:sp>
        <p:nvSpPr>
          <p:cNvPr id="20" name="Rectangle 19">
            <a:extLst>
              <a:ext uri="{FF2B5EF4-FFF2-40B4-BE49-F238E27FC236}">
                <a16:creationId xmlns:a16="http://schemas.microsoft.com/office/drawing/2014/main" id="{4F7A18E2-2EC6-4BB5-BA2E-1213DB6F4CA1}"/>
              </a:ext>
              <a:ext uri="{C183D7F6-B498-43B3-948B-1728B52AA6E4}">
                <adec:decorative xmlns:adec="http://schemas.microsoft.com/office/drawing/2017/decorative" val="1"/>
              </a:ext>
            </a:extLst>
          </p:cNvPr>
          <p:cNvSpPr/>
          <p:nvPr/>
        </p:nvSpPr>
        <p:spPr>
          <a:xfrm>
            <a:off x="228600" y="5730282"/>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19" name="TextBox 18" descr="PEI &gt;= Major Source">
            <a:extLst>
              <a:ext uri="{FF2B5EF4-FFF2-40B4-BE49-F238E27FC236}">
                <a16:creationId xmlns:a16="http://schemas.microsoft.com/office/drawing/2014/main" id="{7182597B-AEF3-4292-9E7A-76FBE51F9D4F}"/>
              </a:ext>
            </a:extLst>
          </p:cNvPr>
          <p:cNvSpPr txBox="1"/>
          <p:nvPr/>
        </p:nvSpPr>
        <p:spPr>
          <a:xfrm>
            <a:off x="2686686" y="4287862"/>
            <a:ext cx="2059526" cy="830997"/>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 Major Source</a:t>
            </a:r>
          </a:p>
        </p:txBody>
      </p:sp>
      <p:cxnSp>
        <p:nvCxnSpPr>
          <p:cNvPr id="17" name="Straight Arrow Connector 16">
            <a:extLst>
              <a:ext uri="{FF2B5EF4-FFF2-40B4-BE49-F238E27FC236}">
                <a16:creationId xmlns:a16="http://schemas.microsoft.com/office/drawing/2014/main" id="{FFEFFE06-25D7-4DE4-A515-FB54309041E5}"/>
              </a:ext>
              <a:ext uri="{C183D7F6-B498-43B3-948B-1728B52AA6E4}">
                <adec:decorative xmlns:adec="http://schemas.microsoft.com/office/drawing/2017/decorative" val="1"/>
              </a:ext>
            </a:extLst>
          </p:cNvPr>
          <p:cNvCxnSpPr>
            <a:cxnSpLocks/>
            <a:endCxn id="21" idx="0"/>
          </p:cNvCxnSpPr>
          <p:nvPr/>
        </p:nvCxnSpPr>
        <p:spPr>
          <a:xfrm>
            <a:off x="3385444" y="5103233"/>
            <a:ext cx="10889" cy="609600"/>
          </a:xfrm>
          <a:prstGeom prst="straightConnector1">
            <a:avLst/>
          </a:prstGeom>
          <a:noFill/>
          <a:ln w="38100" cap="flat" cmpd="sng" algn="ctr">
            <a:solidFill>
              <a:srgbClr val="01D17D"/>
            </a:solidFill>
            <a:prstDash val="solid"/>
            <a:tailEnd type="triangle"/>
          </a:ln>
          <a:effectLst/>
        </p:spPr>
      </p:cxnSp>
      <p:sp>
        <p:nvSpPr>
          <p:cNvPr id="21" name="Rectangle 20" descr="Federal review">
            <a:extLst>
              <a:ext uri="{FF2B5EF4-FFF2-40B4-BE49-F238E27FC236}">
                <a16:creationId xmlns:a16="http://schemas.microsoft.com/office/drawing/2014/main" id="{80F35DBB-1BE4-4638-B034-E8D7FEFE4240}"/>
              </a:ext>
            </a:extLst>
          </p:cNvPr>
          <p:cNvSpPr/>
          <p:nvPr/>
        </p:nvSpPr>
        <p:spPr>
          <a:xfrm>
            <a:off x="2416622" y="5712833"/>
            <a:ext cx="1959422" cy="744581"/>
          </a:xfrm>
          <a:prstGeom prst="rect">
            <a:avLst/>
          </a:prstGeom>
          <a:solidFill>
            <a:schemeClr val="accent1"/>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defRPr/>
            </a:pPr>
            <a:r>
              <a:rPr lang="en-US" sz="2400" b="1" kern="0" dirty="0">
                <a:latin typeface="+mn-lt"/>
              </a:rPr>
              <a:t>Federal Review</a:t>
            </a:r>
          </a:p>
        </p:txBody>
      </p:sp>
      <p:sp>
        <p:nvSpPr>
          <p:cNvPr id="22" name="TextBox 21" descr="PEI &lt; Major Mod.">
            <a:extLst>
              <a:ext uri="{FF2B5EF4-FFF2-40B4-BE49-F238E27FC236}">
                <a16:creationId xmlns:a16="http://schemas.microsoft.com/office/drawing/2014/main" id="{370ACBC9-4177-46F8-8CC1-31DCA6452F34}"/>
              </a:ext>
            </a:extLst>
          </p:cNvPr>
          <p:cNvSpPr txBox="1"/>
          <p:nvPr/>
        </p:nvSpPr>
        <p:spPr>
          <a:xfrm>
            <a:off x="4615532" y="4538886"/>
            <a:ext cx="1864302" cy="1200329"/>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&lt; Netting Threshold</a:t>
            </a:r>
          </a:p>
        </p:txBody>
      </p:sp>
      <p:cxnSp>
        <p:nvCxnSpPr>
          <p:cNvPr id="13" name="Straight Arrow Connector 12">
            <a:extLst>
              <a:ext uri="{FF2B5EF4-FFF2-40B4-BE49-F238E27FC236}">
                <a16:creationId xmlns:a16="http://schemas.microsoft.com/office/drawing/2014/main" id="{EAB43F63-61D3-4E3D-9BFC-936387F7B608}"/>
              </a:ext>
              <a:ext uri="{C183D7F6-B498-43B3-948B-1728B52AA6E4}">
                <adec:decorative xmlns:adec="http://schemas.microsoft.com/office/drawing/2017/decorative" val="1"/>
              </a:ext>
            </a:extLst>
          </p:cNvPr>
          <p:cNvCxnSpPr>
            <a:cxnSpLocks/>
            <a:stCxn id="10" idx="2"/>
            <a:endCxn id="23" idx="0"/>
          </p:cNvCxnSpPr>
          <p:nvPr/>
        </p:nvCxnSpPr>
        <p:spPr>
          <a:xfrm flipH="1">
            <a:off x="6237511" y="4750964"/>
            <a:ext cx="7175" cy="979318"/>
          </a:xfrm>
          <a:prstGeom prst="straightConnector1">
            <a:avLst/>
          </a:prstGeom>
          <a:noFill/>
          <a:ln w="38100" cap="flat" cmpd="sng" algn="ctr">
            <a:solidFill>
              <a:srgbClr val="01D17D"/>
            </a:solidFill>
            <a:prstDash val="solid"/>
            <a:tailEnd type="triangle"/>
          </a:ln>
          <a:effectLst/>
        </p:spPr>
      </p:cxnSp>
      <p:sp>
        <p:nvSpPr>
          <p:cNvPr id="23" name="Rectangle 22" descr="No federal review">
            <a:extLst>
              <a:ext uri="{FF2B5EF4-FFF2-40B4-BE49-F238E27FC236}">
                <a16:creationId xmlns:a16="http://schemas.microsoft.com/office/drawing/2014/main" id="{C2A24D9F-6D52-471C-A452-5C1A8A10ED21}"/>
              </a:ext>
            </a:extLst>
          </p:cNvPr>
          <p:cNvSpPr/>
          <p:nvPr/>
        </p:nvSpPr>
        <p:spPr>
          <a:xfrm>
            <a:off x="5257800" y="5730282"/>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25" name="TextBox 24" descr="PEI &gt;= Major Mod.">
            <a:extLst>
              <a:ext uri="{FF2B5EF4-FFF2-40B4-BE49-F238E27FC236}">
                <a16:creationId xmlns:a16="http://schemas.microsoft.com/office/drawing/2014/main" id="{B966C104-DB1D-416E-BF6A-5D2060355199}"/>
              </a:ext>
            </a:extLst>
          </p:cNvPr>
          <p:cNvSpPr txBox="1"/>
          <p:nvPr/>
        </p:nvSpPr>
        <p:spPr>
          <a:xfrm>
            <a:off x="7701574" y="2263412"/>
            <a:ext cx="1810729" cy="1200329"/>
          </a:xfrm>
          <a:prstGeom prst="rect">
            <a:avLst/>
          </a:prstGeom>
          <a:noFill/>
        </p:spPr>
        <p:txBody>
          <a:bodyPr wrap="square" rtlCol="0">
            <a:spAutoFit/>
          </a:bodyPr>
          <a:lstStyle/>
          <a:p>
            <a:pPr defTabSz="457200" fontAlgn="auto">
              <a:spcBef>
                <a:spcPts val="0"/>
              </a:spcBef>
              <a:spcAft>
                <a:spcPts val="0"/>
              </a:spcAft>
            </a:pPr>
            <a:r>
              <a:rPr lang="en-US" sz="2400" b="1" dirty="0">
                <a:latin typeface="+mn-lt"/>
              </a:rPr>
              <a:t>PEI ≥ </a:t>
            </a:r>
            <a:r>
              <a:rPr lang="en-US" sz="2400" b="1" dirty="0"/>
              <a:t>Netting Threshold</a:t>
            </a:r>
            <a:endParaRPr lang="en-US" sz="2400" b="1" dirty="0">
              <a:latin typeface="+mn-lt"/>
            </a:endParaRPr>
          </a:p>
        </p:txBody>
      </p:sp>
      <p:cxnSp>
        <p:nvCxnSpPr>
          <p:cNvPr id="24" name="Straight Arrow Connector 23">
            <a:extLst>
              <a:ext uri="{FF2B5EF4-FFF2-40B4-BE49-F238E27FC236}">
                <a16:creationId xmlns:a16="http://schemas.microsoft.com/office/drawing/2014/main" id="{06DB7B72-C17F-49DB-846B-B1FEE89EDC06}"/>
              </a:ext>
              <a:ext uri="{C183D7F6-B498-43B3-948B-1728B52AA6E4}">
                <adec:decorative xmlns:adec="http://schemas.microsoft.com/office/drawing/2017/decorative" val="1"/>
              </a:ext>
            </a:extLst>
          </p:cNvPr>
          <p:cNvCxnSpPr>
            <a:cxnSpLocks/>
            <a:stCxn id="10" idx="3"/>
            <a:endCxn id="26" idx="1"/>
          </p:cNvCxnSpPr>
          <p:nvPr/>
        </p:nvCxnSpPr>
        <p:spPr>
          <a:xfrm flipV="1">
            <a:off x="8055422" y="3551716"/>
            <a:ext cx="1082222" cy="4866"/>
          </a:xfrm>
          <a:prstGeom prst="straightConnector1">
            <a:avLst/>
          </a:prstGeom>
          <a:noFill/>
          <a:ln w="38100" cap="flat" cmpd="sng" algn="ctr">
            <a:solidFill>
              <a:srgbClr val="01D17D"/>
            </a:solidFill>
            <a:prstDash val="solid"/>
            <a:tailEnd type="triangle"/>
          </a:ln>
          <a:effectLst/>
        </p:spPr>
      </p:cxnSp>
      <p:sp>
        <p:nvSpPr>
          <p:cNvPr id="26" name="Isosceles Triangle 25" descr="Netting">
            <a:extLst>
              <a:ext uri="{FF2B5EF4-FFF2-40B4-BE49-F238E27FC236}">
                <a16:creationId xmlns:a16="http://schemas.microsoft.com/office/drawing/2014/main" id="{BC8A6EBD-09C8-427E-80D4-659B7278D0F4}"/>
              </a:ext>
            </a:extLst>
          </p:cNvPr>
          <p:cNvSpPr/>
          <p:nvPr/>
        </p:nvSpPr>
        <p:spPr>
          <a:xfrm>
            <a:off x="8512622" y="2819400"/>
            <a:ext cx="2500089" cy="1464632"/>
          </a:xfrm>
          <a:prstGeom prst="triangle">
            <a:avLst/>
          </a:prstGeom>
          <a:blipFill>
            <a:blip r:embed="rId5"/>
            <a:tile tx="0" ty="0" sx="100000" sy="100000" flip="none" algn="tl"/>
          </a:blip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mn-lt"/>
                <a:ea typeface="+mn-ea"/>
                <a:cs typeface="+mn-cs"/>
              </a:rPr>
              <a:t>Netting</a:t>
            </a:r>
          </a:p>
        </p:txBody>
      </p:sp>
      <p:sp>
        <p:nvSpPr>
          <p:cNvPr id="29" name="TextBox 28" descr="NEI &lt; Major Mod.">
            <a:extLst>
              <a:ext uri="{FF2B5EF4-FFF2-40B4-BE49-F238E27FC236}">
                <a16:creationId xmlns:a16="http://schemas.microsoft.com/office/drawing/2014/main" id="{CC84588E-E026-43D4-A916-60AD245343EA}"/>
              </a:ext>
            </a:extLst>
          </p:cNvPr>
          <p:cNvSpPr txBox="1"/>
          <p:nvPr/>
        </p:nvSpPr>
        <p:spPr>
          <a:xfrm>
            <a:off x="6602828" y="4838939"/>
            <a:ext cx="1897908" cy="830997"/>
          </a:xfrm>
          <a:prstGeom prst="rect">
            <a:avLst/>
          </a:prstGeom>
          <a:noFill/>
        </p:spPr>
        <p:txBody>
          <a:bodyPr wrap="square" rtlCol="0">
            <a:spAutoFit/>
          </a:bodyPr>
          <a:lstStyle/>
          <a:p>
            <a:pPr algn="r" defTabSz="457200" fontAlgn="auto">
              <a:spcBef>
                <a:spcPts val="0"/>
              </a:spcBef>
              <a:spcAft>
                <a:spcPts val="0"/>
              </a:spcAft>
            </a:pPr>
            <a:r>
              <a:rPr lang="en-US" sz="2400" b="1" dirty="0">
                <a:latin typeface="+mn-lt"/>
              </a:rPr>
              <a:t>NEI &lt; </a:t>
            </a:r>
            <a:br>
              <a:rPr lang="en-US" sz="2400" b="1" dirty="0">
                <a:latin typeface="+mn-lt"/>
              </a:rPr>
            </a:br>
            <a:r>
              <a:rPr lang="en-US" sz="2400" b="1" dirty="0"/>
              <a:t>Major Mod.</a:t>
            </a:r>
            <a:endParaRPr lang="en-US" sz="2400" b="1" dirty="0">
              <a:latin typeface="+mn-lt"/>
            </a:endParaRPr>
          </a:p>
        </p:txBody>
      </p:sp>
      <p:cxnSp>
        <p:nvCxnSpPr>
          <p:cNvPr id="27" name="Straight Arrow Connector 26">
            <a:extLst>
              <a:ext uri="{FF2B5EF4-FFF2-40B4-BE49-F238E27FC236}">
                <a16:creationId xmlns:a16="http://schemas.microsoft.com/office/drawing/2014/main" id="{F98362BB-8386-49F8-83D7-CB2D056DA1E5}"/>
              </a:ext>
              <a:ext uri="{C183D7F6-B498-43B3-948B-1728B52AA6E4}">
                <adec:decorative xmlns:adec="http://schemas.microsoft.com/office/drawing/2017/decorative" val="1"/>
              </a:ext>
            </a:extLst>
          </p:cNvPr>
          <p:cNvCxnSpPr>
            <a:cxnSpLocks/>
            <a:stCxn id="26" idx="2"/>
            <a:endCxn id="30" idx="0"/>
          </p:cNvCxnSpPr>
          <p:nvPr/>
        </p:nvCxnSpPr>
        <p:spPr>
          <a:xfrm flipH="1">
            <a:off x="8501733" y="4284032"/>
            <a:ext cx="10889" cy="1439687"/>
          </a:xfrm>
          <a:prstGeom prst="straightConnector1">
            <a:avLst/>
          </a:prstGeom>
          <a:noFill/>
          <a:ln w="38100" cap="flat" cmpd="sng" algn="ctr">
            <a:solidFill>
              <a:srgbClr val="01D17D"/>
            </a:solidFill>
            <a:prstDash val="solid"/>
            <a:tailEnd type="triangle"/>
          </a:ln>
          <a:effectLst/>
        </p:spPr>
      </p:cxnSp>
      <p:sp>
        <p:nvSpPr>
          <p:cNvPr id="30" name="Rectangle 29" descr="No federal review">
            <a:extLst>
              <a:ext uri="{FF2B5EF4-FFF2-40B4-BE49-F238E27FC236}">
                <a16:creationId xmlns:a16="http://schemas.microsoft.com/office/drawing/2014/main" id="{D44A82C2-04B4-4619-BB16-77314A7C7DCE}"/>
              </a:ext>
            </a:extLst>
          </p:cNvPr>
          <p:cNvSpPr/>
          <p:nvPr/>
        </p:nvSpPr>
        <p:spPr>
          <a:xfrm>
            <a:off x="7522022" y="5723719"/>
            <a:ext cx="1959422" cy="744581"/>
          </a:xfrm>
          <a:prstGeom prst="rect">
            <a:avLst/>
          </a:prstGeom>
          <a:solidFill>
            <a:schemeClr val="accent6"/>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No Federal Review</a:t>
            </a:r>
          </a:p>
        </p:txBody>
      </p:sp>
      <p:sp>
        <p:nvSpPr>
          <p:cNvPr id="32" name="TextBox 31" descr="NEI &gt;= Major Mod.">
            <a:extLst>
              <a:ext uri="{FF2B5EF4-FFF2-40B4-BE49-F238E27FC236}">
                <a16:creationId xmlns:a16="http://schemas.microsoft.com/office/drawing/2014/main" id="{EF79FCA7-28D1-45C6-9A4E-64D272B859B1}"/>
              </a:ext>
            </a:extLst>
          </p:cNvPr>
          <p:cNvSpPr txBox="1"/>
          <p:nvPr/>
        </p:nvSpPr>
        <p:spPr>
          <a:xfrm>
            <a:off x="8963447" y="4837858"/>
            <a:ext cx="2061964" cy="830997"/>
          </a:xfrm>
          <a:prstGeom prst="rect">
            <a:avLst/>
          </a:prstGeom>
          <a:noFill/>
        </p:spPr>
        <p:txBody>
          <a:bodyPr wrap="square" rtlCol="0">
            <a:spAutoFit/>
          </a:bodyPr>
          <a:lstStyle/>
          <a:p>
            <a:pPr algn="r" defTabSz="457200" fontAlgn="auto">
              <a:spcBef>
                <a:spcPts val="0"/>
              </a:spcBef>
              <a:spcAft>
                <a:spcPts val="0"/>
              </a:spcAft>
            </a:pPr>
            <a:r>
              <a:rPr lang="en-US" sz="2400" b="1" dirty="0">
                <a:latin typeface="+mn-lt"/>
              </a:rPr>
              <a:t>NEI ≥ </a:t>
            </a:r>
            <a:br>
              <a:rPr lang="en-US" sz="2400" b="1" dirty="0">
                <a:latin typeface="+mn-lt"/>
              </a:rPr>
            </a:br>
            <a:r>
              <a:rPr lang="en-US" sz="2400" b="1" dirty="0"/>
              <a:t>Major Mod.</a:t>
            </a:r>
            <a:endParaRPr lang="en-US" sz="2400" b="1" dirty="0">
              <a:latin typeface="+mn-lt"/>
            </a:endParaRPr>
          </a:p>
        </p:txBody>
      </p:sp>
      <p:cxnSp>
        <p:nvCxnSpPr>
          <p:cNvPr id="28" name="Straight Arrow Connector 27">
            <a:extLst>
              <a:ext uri="{FF2B5EF4-FFF2-40B4-BE49-F238E27FC236}">
                <a16:creationId xmlns:a16="http://schemas.microsoft.com/office/drawing/2014/main" id="{5A9766F4-ED5F-4866-A93F-54AD8CA7F434}"/>
              </a:ext>
              <a:ext uri="{C183D7F6-B498-43B3-948B-1728B52AA6E4}">
                <adec:decorative xmlns:adec="http://schemas.microsoft.com/office/drawing/2017/decorative" val="1"/>
              </a:ext>
            </a:extLst>
          </p:cNvPr>
          <p:cNvCxnSpPr>
            <a:cxnSpLocks/>
            <a:stCxn id="26" idx="4"/>
            <a:endCxn id="31" idx="0"/>
          </p:cNvCxnSpPr>
          <p:nvPr/>
        </p:nvCxnSpPr>
        <p:spPr>
          <a:xfrm>
            <a:off x="11012711" y="4284032"/>
            <a:ext cx="25400" cy="1448387"/>
          </a:xfrm>
          <a:prstGeom prst="straightConnector1">
            <a:avLst/>
          </a:prstGeom>
          <a:noFill/>
          <a:ln w="38100" cap="flat" cmpd="sng" algn="ctr">
            <a:solidFill>
              <a:srgbClr val="01D17D"/>
            </a:solidFill>
            <a:prstDash val="solid"/>
            <a:tailEnd type="triangle"/>
          </a:ln>
          <a:effectLst/>
        </p:spPr>
      </p:cxnSp>
      <p:sp>
        <p:nvSpPr>
          <p:cNvPr id="31" name="Rectangle 30" descr="Federal review">
            <a:extLst>
              <a:ext uri="{FF2B5EF4-FFF2-40B4-BE49-F238E27FC236}">
                <a16:creationId xmlns:a16="http://schemas.microsoft.com/office/drawing/2014/main" id="{3B628FB5-A1F2-46D4-A156-275575A0D6B8}"/>
              </a:ext>
            </a:extLst>
          </p:cNvPr>
          <p:cNvSpPr/>
          <p:nvPr/>
        </p:nvSpPr>
        <p:spPr>
          <a:xfrm>
            <a:off x="10058400" y="5732419"/>
            <a:ext cx="1959422" cy="744581"/>
          </a:xfrm>
          <a:prstGeom prst="rect">
            <a:avLst/>
          </a:prstGeom>
          <a:solidFill>
            <a:schemeClr val="accent1"/>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Federal Review</a:t>
            </a:r>
          </a:p>
        </p:txBody>
      </p:sp>
      <p:sp>
        <p:nvSpPr>
          <p:cNvPr id="38" name="Rectangle 37" descr="No federal review">
            <a:extLst>
              <a:ext uri="{FF2B5EF4-FFF2-40B4-BE49-F238E27FC236}">
                <a16:creationId xmlns:a16="http://schemas.microsoft.com/office/drawing/2014/main" id="{05416B38-35DA-40D4-B9AF-EBDDE407738C}"/>
              </a:ext>
            </a:extLst>
          </p:cNvPr>
          <p:cNvSpPr/>
          <p:nvPr/>
        </p:nvSpPr>
        <p:spPr>
          <a:xfrm>
            <a:off x="6129251" y="1276305"/>
            <a:ext cx="1106184" cy="365806"/>
          </a:xfrm>
          <a:prstGeom prst="rect">
            <a:avLst/>
          </a:prstGeom>
          <a:solidFill>
            <a:schemeClr val="accent4">
              <a:lumMod val="60000"/>
              <a:lumOff val="40000"/>
            </a:schemeClr>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Step 1</a:t>
            </a:r>
          </a:p>
        </p:txBody>
      </p:sp>
      <p:sp>
        <p:nvSpPr>
          <p:cNvPr id="40" name="Rectangle 39" descr="No federal review">
            <a:extLst>
              <a:ext uri="{FF2B5EF4-FFF2-40B4-BE49-F238E27FC236}">
                <a16:creationId xmlns:a16="http://schemas.microsoft.com/office/drawing/2014/main" id="{441040CB-C46C-4331-A456-EB61F03008CD}"/>
              </a:ext>
            </a:extLst>
          </p:cNvPr>
          <p:cNvSpPr/>
          <p:nvPr/>
        </p:nvSpPr>
        <p:spPr>
          <a:xfrm>
            <a:off x="9137644" y="4520457"/>
            <a:ext cx="1107375" cy="365806"/>
          </a:xfrm>
          <a:prstGeom prst="rect">
            <a:avLst/>
          </a:prstGeom>
          <a:solidFill>
            <a:schemeClr val="accent4">
              <a:lumMod val="60000"/>
              <a:lumOff val="40000"/>
            </a:schemeClr>
          </a:solidFill>
          <a:ln w="12700" cap="flat" cmpd="sng" algn="ctr">
            <a:solidFill>
              <a:srgbClr val="01D17D">
                <a:shade val="50000"/>
              </a:srgbClr>
            </a:solidFill>
            <a:prstDash val="solid"/>
          </a:ln>
          <a:effectLst/>
        </p:spPr>
        <p:txBody>
          <a:bodyPr rtlCol="0" anchor="ctr"/>
          <a:lstStyle/>
          <a:p>
            <a:pPr algn="ctr" defTabSz="457200" eaLnBrk="1" fontAlgn="auto" hangingPunct="1">
              <a:spcBef>
                <a:spcPts val="0"/>
              </a:spcBef>
              <a:spcAft>
                <a:spcPts val="0"/>
              </a:spcAft>
            </a:pPr>
            <a:r>
              <a:rPr lang="en-US" sz="2400" b="1" kern="0" dirty="0">
                <a:latin typeface="+mn-lt"/>
              </a:rPr>
              <a:t>Step 2</a:t>
            </a:r>
          </a:p>
        </p:txBody>
      </p:sp>
    </p:spTree>
    <p:extLst>
      <p:ext uri="{BB962C8B-B14F-4D97-AF65-F5344CB8AC3E}">
        <p14:creationId xmlns:p14="http://schemas.microsoft.com/office/powerpoint/2010/main" val="307041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8" grpId="0" animBg="1"/>
      <p:bldP spid="9" grpId="0"/>
      <p:bldP spid="10" grpId="0" animBg="1"/>
      <p:bldP spid="12" grpId="0"/>
      <p:bldP spid="18" grpId="0"/>
      <p:bldP spid="20" grpId="0" animBg="1"/>
      <p:bldP spid="19" grpId="0"/>
      <p:bldP spid="21" grpId="0" animBg="1"/>
      <p:bldP spid="22" grpId="0"/>
      <p:bldP spid="23" grpId="0" animBg="1"/>
      <p:bldP spid="25" grpId="0"/>
      <p:bldP spid="26" grpId="0" animBg="1"/>
      <p:bldP spid="29" grpId="0"/>
      <p:bldP spid="30" grpId="0" animBg="1"/>
      <p:bldP spid="32" grpId="0"/>
      <p:bldP spid="31" grpId="0" animBg="1"/>
      <p:bldP spid="38" grpId="0" animBg="1"/>
      <p:bldP spid="4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43032F23-8A8A-414A-BB12-6F55226F491C}" vid="{31A4273F-DE06-43CA-AAE0-B29F183E0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5BAC2E56DB7549B7EC9C000838CACF" ma:contentTypeVersion="2" ma:contentTypeDescription="Create a new document." ma:contentTypeScope="" ma:versionID="d5090e04edcc5cb86ca78aebc9d8fef2">
  <xsd:schema xmlns:xsd="http://www.w3.org/2001/XMLSchema" xmlns:xs="http://www.w3.org/2001/XMLSchema" xmlns:p="http://schemas.microsoft.com/office/2006/metadata/properties" xmlns:ns2="4c953dfc-23f3-41e5-be1d-83837d572b5f" xmlns:ns3="bfda58fa-4222-4e76-97aa-2e4b0292796e" targetNamespace="http://schemas.microsoft.com/office/2006/metadata/properties" ma:root="true" ma:fieldsID="33c11696a0c89e6abcb9025359742f75" ns2:_="" ns3:_="">
    <xsd:import namespace="4c953dfc-23f3-41e5-be1d-83837d572b5f"/>
    <xsd:import namespace="bfda58fa-4222-4e76-97aa-2e4b0292796e"/>
    <xsd:element name="properties">
      <xsd:complexType>
        <xsd:sequence>
          <xsd:element name="documentManagement">
            <xsd:complexType>
              <xsd:all>
                <xsd:element ref="ns2:TaxKeywordTaxHTField" minOccurs="0"/>
                <xsd:element ref="ns2:TaxCatchAll" minOccurs="0"/>
                <xsd:element ref="ns2:TaxCatchAllLabel"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953dfc-23f3-41e5-be1d-83837d572b5f" elementFormDefault="qualified">
    <xsd:import namespace="http://schemas.microsoft.com/office/2006/documentManagement/types"/>
    <xsd:import namespace="http://schemas.microsoft.com/office/infopath/2007/PartnerControls"/>
    <xsd:element name="TaxKeywordTaxHTField" ma:index="8" ma:taxonomy="true" ma:internalName="TaxKeywordTaxHTField" ma:taxonomyFieldName="TaxKeyword" ma:displayName="Enterprise Keywords" ma:readOnly="false"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d3ebfdf6-e692-409e-8348-f8a40660d057}" ma:internalName="TaxCatchAll" ma:showField="CatchAllData" ma:web="4c953dfc-23f3-41e5-be1d-83837d572b5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3ebfdf6-e692-409e-8348-f8a40660d057}" ma:internalName="TaxCatchAllLabel" ma:readOnly="true" ma:showField="CatchAllDataLabel" ma:web="4c953dfc-23f3-41e5-be1d-83837d572b5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da58fa-4222-4e76-97aa-2e4b0292796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c953dfc-23f3-41e5-be1d-83837d572b5f">
      <Value>88</Value>
      <Value>23</Value>
      <Value>8</Value>
    </TaxCatchAll>
    <TaxKeywordTaxHTField xmlns="4c953dfc-23f3-41e5-be1d-83837d572b5f">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79d8e413-1cc8-498f-81fe-5396f6ecc37a</TermId>
        </TermInfo>
        <TermInfo xmlns="http://schemas.microsoft.com/office/infopath/2007/PartnerControls">
          <TermName xmlns="http://schemas.microsoft.com/office/infopath/2007/PartnerControls">template</TermName>
          <TermId xmlns="http://schemas.microsoft.com/office/infopath/2007/PartnerControls">f94b7756-8fd5-4978-ba93-6efeac15ca50</TermId>
        </TermInfo>
        <TermInfo xmlns="http://schemas.microsoft.com/office/infopath/2007/PartnerControls">
          <TermName xmlns="http://schemas.microsoft.com/office/infopath/2007/PartnerControls">Air Quality Division</TermName>
          <TermId xmlns="http://schemas.microsoft.com/office/infopath/2007/PartnerControls">495c6654-e036-4bbd-88c8-309b8c7c8ad7</TermId>
        </TermInfo>
      </Terms>
    </TaxKeywordTaxHTField>
  </documentManagement>
</p:properties>
</file>

<file path=customXml/itemProps1.xml><?xml version="1.0" encoding="utf-8"?>
<ds:datastoreItem xmlns:ds="http://schemas.openxmlformats.org/officeDocument/2006/customXml" ds:itemID="{F51C5993-A67B-4922-BEAF-51CC6615E117}">
  <ds:schemaRefs>
    <ds:schemaRef ds:uri="http://schemas.microsoft.com/sharepoint/v3/contenttype/forms"/>
  </ds:schemaRefs>
</ds:datastoreItem>
</file>

<file path=customXml/itemProps2.xml><?xml version="1.0" encoding="utf-8"?>
<ds:datastoreItem xmlns:ds="http://schemas.openxmlformats.org/officeDocument/2006/customXml" ds:itemID="{98F507FE-DEA3-4514-BCF1-34356F2DA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953dfc-23f3-41e5-be1d-83837d572b5f"/>
    <ds:schemaRef ds:uri="bfda58fa-4222-4e76-97aa-2e4b02927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4B08D3-B950-4FEF-81FA-7DB02828D84E}">
  <ds:schemaRefs>
    <ds:schemaRef ds:uri="http://schemas.openxmlformats.org/package/2006/metadata/core-properties"/>
    <ds:schemaRef ds:uri="http://purl.org/dc/elements/1.1/"/>
    <ds:schemaRef ds:uri="4c953dfc-23f3-41e5-be1d-83837d572b5f"/>
    <ds:schemaRef ds:uri="http://schemas.microsoft.com/office/infopath/2007/PartnerControls"/>
    <ds:schemaRef ds:uri="http://purl.org/dc/terms/"/>
    <ds:schemaRef ds:uri="http://schemas.microsoft.com/office/2006/documentManagement/types"/>
    <ds:schemaRef ds:uri="bfda58fa-4222-4e76-97aa-2e4b0292796e"/>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14403</TotalTime>
  <Words>6522</Words>
  <Application>Microsoft Office PowerPoint</Application>
  <PresentationFormat>Widescreen</PresentationFormat>
  <Paragraphs>699</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Century Gothic</vt:lpstr>
      <vt:lpstr>Courier New</vt:lpstr>
      <vt:lpstr>Times New Roman</vt:lpstr>
      <vt:lpstr>Verdana</vt:lpstr>
      <vt:lpstr>Custom Design</vt:lpstr>
      <vt:lpstr>Federal Applicability and Retrospective Review</vt:lpstr>
      <vt:lpstr>Outline</vt:lpstr>
      <vt:lpstr>Major NSR: PSD and NA</vt:lpstr>
      <vt:lpstr>PSD: Major Source Thresholds</vt:lpstr>
      <vt:lpstr>PSD: Major Modification Thresholds</vt:lpstr>
      <vt:lpstr>NNSR: Ozone Thresholds Pre-Bump Up </vt:lpstr>
      <vt:lpstr>NNSR: Ozone Thresholds Post-Bump Up  </vt:lpstr>
      <vt:lpstr>NNSR Thresholds For Other Pollutants </vt:lpstr>
      <vt:lpstr>Applicability Logic</vt:lpstr>
      <vt:lpstr>Major Modification  Two Step Applicability Test</vt:lpstr>
      <vt:lpstr>Step 1: PEI</vt:lpstr>
      <vt:lpstr>Step 1 - PEI</vt:lpstr>
      <vt:lpstr>Step 1  Project Emissions Accounting (PEA)</vt:lpstr>
      <vt:lpstr>PEA</vt:lpstr>
      <vt:lpstr>PEA: Reductions</vt:lpstr>
      <vt:lpstr>PEA: Alternative</vt:lpstr>
      <vt:lpstr>Baseline Actual Emissions (BAE)</vt:lpstr>
      <vt:lpstr>Projected Actual Emissions (PAE)</vt:lpstr>
      <vt:lpstr>Could Have Accommodated  (CHA) Considerations</vt:lpstr>
      <vt:lpstr>Could Have Accommodated  Criteria</vt:lpstr>
      <vt:lpstr>Step 2 Net Emission Increase</vt:lpstr>
      <vt:lpstr>Contemporaneous Period</vt:lpstr>
      <vt:lpstr>Contemporaneous &amp; BAE</vt:lpstr>
      <vt:lpstr>Creditable Increases and Decreases</vt:lpstr>
      <vt:lpstr>Step 2 - Net Emissions Increase (NEI)</vt:lpstr>
      <vt:lpstr>PSD</vt:lpstr>
      <vt:lpstr>NNSR</vt:lpstr>
      <vt:lpstr>Offsets  Ozone Precursors (VOC &amp; NOx)</vt:lpstr>
      <vt:lpstr>Retrospective Review</vt:lpstr>
      <vt:lpstr>Retrospective Review Is…</vt:lpstr>
      <vt:lpstr>Federal Retrospective Review</vt:lpstr>
      <vt:lpstr>Retrospective Review </vt:lpstr>
      <vt:lpstr>What Should Be Done?</vt:lpstr>
      <vt:lpstr>Flow Chart for Retrospective Review</vt:lpstr>
      <vt:lpstr>Back to the Archives</vt:lpstr>
      <vt:lpstr>Guidance</vt:lpstr>
      <vt:lpstr>Herrera/Steib Memo  - By the Numbers</vt:lpstr>
      <vt:lpstr>Herrera/Steib Memo - By the Numbers  (continued)</vt:lpstr>
      <vt:lpstr>Herrera/Steib Memo - Additional Elements</vt:lpstr>
      <vt:lpstr>Retrospective PEI Reminders</vt:lpstr>
      <vt:lpstr>Retrospective Considerations For Permit Applications</vt:lpstr>
      <vt:lpstr>Let’s Look an Example</vt:lpstr>
      <vt:lpstr>Example: Retrospective Review The Scenario</vt:lpstr>
      <vt:lpstr>Example: Retrospective Review Necessary Corrections</vt:lpstr>
      <vt:lpstr>Example: Retrospective Review VOC</vt:lpstr>
      <vt:lpstr>Example: Retrospective Review NOx</vt:lpstr>
      <vt:lpstr>Example: Retrospective Review The Verdict</vt:lpstr>
      <vt:lpstr>Example: Retrospective Review The Path Forward</vt:lpstr>
      <vt:lpstr>Contacts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TCEQ - Federal Applicability and Retrospective Review</dc:title>
  <dc:creator>TCEQ</dc:creator>
  <cp:keywords>Air Quality Division; presentation; template</cp:keywords>
  <cp:lastModifiedBy>Traci Spencer</cp:lastModifiedBy>
  <cp:revision>757</cp:revision>
  <cp:lastPrinted>2022-10-06T18:32:07Z</cp:lastPrinted>
  <dcterms:created xsi:type="dcterms:W3CDTF">2021-03-05T18:08:18Z</dcterms:created>
  <dcterms:modified xsi:type="dcterms:W3CDTF">2022-10-08T01:11:09Z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0x010100625BAC2E56DB7549B7EC9C000838CACF</vt:lpwstr>
  </property>
  <property fmtid="{D5CDD505-2E9C-101B-9397-08002B2CF9AE}" pid="3" name="TaxKeyword">
    <vt:lpwstr>88;#presentation|79d8e413-1cc8-498f-81fe-5396f6ecc37a;#23;#template|f94b7756-8fd5-4978-ba93-6efeac15ca50;#8;#Air Quality Division|495c6654-e036-4bbd-88c8-309b8c7c8ad7</vt:lpwstr>
  </property>
</Properties>
</file>