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6"/>
  </p:notesMasterIdLst>
  <p:sldIdLst>
    <p:sldId id="258" r:id="rId5"/>
    <p:sldId id="259" r:id="rId6"/>
    <p:sldId id="296" r:id="rId7"/>
    <p:sldId id="269" r:id="rId8"/>
    <p:sldId id="291" r:id="rId9"/>
    <p:sldId id="263" r:id="rId10"/>
    <p:sldId id="265" r:id="rId11"/>
    <p:sldId id="27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79" r:id="rId20"/>
    <p:sldId id="293" r:id="rId21"/>
    <p:sldId id="304" r:id="rId22"/>
    <p:sldId id="305" r:id="rId23"/>
    <p:sldId id="306" r:id="rId24"/>
    <p:sldId id="307" r:id="rId25"/>
    <p:sldId id="295" r:id="rId26"/>
    <p:sldId id="308" r:id="rId27"/>
    <p:sldId id="309" r:id="rId28"/>
    <p:sldId id="310" r:id="rId29"/>
    <p:sldId id="311" r:id="rId30"/>
    <p:sldId id="312" r:id="rId31"/>
    <p:sldId id="281" r:id="rId32"/>
    <p:sldId id="294" r:id="rId33"/>
    <p:sldId id="262" r:id="rId34"/>
    <p:sldId id="2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BA1CC6-6D38-037A-9ECE-866C19F35EAB}" name="Louis Malarcher" initials="LM" userId="S::Louis.Malarcher@tceq.texas.gov::a31de6b5-8fc4-4706-adfd-c2ab7d39ec4f" providerId="AD"/>
  <p188:author id="{DD0AD2D2-A6B0-AD3C-9CDE-ABD89D559C99}" name="Rebecca Partee" initials="RP" userId="S::Rebecca.Partee@tceq.texas.gov::8b3799f2-c347-4682-b68c-d55e150f1684" providerId="AD"/>
  <p188:author id="{DE7AF9EC-45DF-BE76-7309-E1D26E28621C}" name="Kim Strong" initials="KS" userId="S::Kim.Strong@tceq.texas.gov::ab407795-b34f-4e58-9c85-667656024e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87E"/>
    <a:srgbClr val="0090BA"/>
    <a:srgbClr val="0875C8"/>
    <a:srgbClr val="79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 snapToGrid="0">
      <p:cViewPr varScale="1">
        <p:scale>
          <a:sx n="98" d="100"/>
          <a:sy n="98" d="100"/>
        </p:scale>
        <p:origin x="276" y="90"/>
      </p:cViewPr>
      <p:guideLst/>
    </p:cSldViewPr>
  </p:slideViewPr>
  <p:outlineViewPr>
    <p:cViewPr>
      <p:scale>
        <a:sx n="33" d="100"/>
        <a:sy n="33" d="100"/>
      </p:scale>
      <p:origin x="0" y="-193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29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157C1-8A6C-4321-846D-B358E31D509E}" type="datetimeFigureOut">
              <a:rPr lang="en-US" smtClean="0"/>
              <a:t>10/7/2022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5D64E-FCB6-4D4F-B94C-7AD7D485FC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1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087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37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9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25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03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61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7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4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48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52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65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438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27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5D64E-FCB6-4D4F-B94C-7AD7D485FC3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14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DC66E3-5EDE-486C-933E-98B06E87A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39"/>
          <a:stretch/>
        </p:blipFill>
        <p:spPr>
          <a:xfrm>
            <a:off x="0" y="0"/>
            <a:ext cx="12206352" cy="3243532"/>
          </a:xfrm>
          <a:prstGeom prst="rect">
            <a:avLst/>
          </a:prstGeom>
        </p:spPr>
      </p:pic>
      <p:pic>
        <p:nvPicPr>
          <p:cNvPr id="4" name="Picture 3" descr="TCEQ Logo">
            <a:extLst>
              <a:ext uri="{FF2B5EF4-FFF2-40B4-BE49-F238E27FC236}">
                <a16:creationId xmlns:a16="http://schemas.microsoft.com/office/drawing/2014/main" id="{71A7D89F-DF7E-46C5-83B2-6D7D9701B0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6" y="219912"/>
            <a:ext cx="2730887" cy="2697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B1895B-CC16-44E6-A9AB-1E9A58327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3040"/>
            <a:ext cx="12192000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6AAD87-0183-4A1D-8160-1FC035EDA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" y="3674007"/>
            <a:ext cx="11346115" cy="1867303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94393A-65E1-461B-AFD0-9A58C082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7" y="5719313"/>
            <a:ext cx="11346115" cy="918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813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33E5-D8CF-4D19-9373-D1AD6960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46" y="367213"/>
            <a:ext cx="11362113" cy="1830864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696F26-9606-450F-953D-7EB55415C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53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; Title Hidden Abov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409276-DC6E-4905-9F7D-8884FD510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A0816B-33DD-44F5-A8E5-F53036DE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78" y="-14486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61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E57A-7CDC-4198-A88C-0C63F55AC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046" y="703385"/>
            <a:ext cx="10920046" cy="2174908"/>
          </a:xfrm>
          <a:prstGeom prst="rect">
            <a:avLst/>
          </a:prstGeom>
        </p:spPr>
        <p:txBody>
          <a:bodyPr anchor="t" anchorCtr="0"/>
          <a:lstStyle>
            <a:lvl1pPr algn="l">
              <a:defRPr sz="44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7F6EB-2AA7-427E-826F-1F28813EB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045" y="3155894"/>
            <a:ext cx="10920045" cy="24560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276FA0-5536-49A6-AA9F-F00C6B189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72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E9CF-CA45-4E03-B725-E36190857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0946"/>
            <a:ext cx="10961077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361C-1846-4ED7-B0F1-0BE490AAE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81796"/>
            <a:ext cx="10961077" cy="33294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0A5FD0-1494-4E67-B85C-73EA45E15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3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81" y="651265"/>
            <a:ext cx="11349640" cy="81496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AA510-3005-4AE1-AC26-C6AA1DEDF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18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7C7642-EFA0-4D81-9C5A-64ECA8E002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1" y="2680926"/>
            <a:ext cx="5576396" cy="35258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0E5AA-45B8-48F7-A622-F812EEF6D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57639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E5416-7E74-4139-A8DF-3655128A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698511"/>
            <a:ext cx="5598620" cy="3525809"/>
          </a:xfrm>
          <a:prstGeom prst="rect">
            <a:avLst/>
          </a:prstGeom>
        </p:spPr>
        <p:txBody>
          <a:bodyPr/>
          <a:lstStyle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525EE8-3E67-4FEE-AD68-7D474D12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4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2A47E-A368-4603-AEE7-F130157B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681037"/>
            <a:ext cx="10972799" cy="95433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A0DCFB6-7788-416B-9946-CC917D72C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185" y="1825625"/>
            <a:ext cx="5181600" cy="4610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2F6ED06-18CA-4425-AB97-BF34FD410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9769" y="1825625"/>
            <a:ext cx="5181600" cy="46103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525EE8-3E67-4FEE-AD68-7D474D126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EA34A-12AA-40E1-9B7A-9009907B1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724891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4512A-3321-4947-AC15-9859C3C25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0215"/>
            <a:ext cx="3932237" cy="3751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97D3D-59BC-455A-9C3B-9A44B1D8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50398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7387E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13A48D-AABB-4E72-9976-041FAC675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4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9EB22-CCB0-4AB6-89CB-D27CF2EC6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2" y="668215"/>
            <a:ext cx="4156563" cy="1299811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7387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BB4825-4F80-4F5E-B945-48B67526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462" y="2064751"/>
            <a:ext cx="4156563" cy="3804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3473F4-60B1-4F2B-9806-C3C502ECE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215"/>
            <a:ext cx="6393350" cy="5192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BC3F8C-CD9D-4409-A897-8924A291D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06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8" r:id="rId2"/>
    <p:sldLayoutId id="2147483679" r:id="rId3"/>
    <p:sldLayoutId id="2147483673" r:id="rId4"/>
    <p:sldLayoutId id="2147483674" r:id="rId5"/>
    <p:sldLayoutId id="2147483677" r:id="rId6"/>
    <p:sldLayoutId id="2147483683" r:id="rId7"/>
    <p:sldLayoutId id="2147483680" r:id="rId8"/>
    <p:sldLayoutId id="214748368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Villalta@tceq.Texas.gov" TargetMode="External"/><Relationship Id="rId2" Type="http://schemas.openxmlformats.org/officeDocument/2006/relationships/hyperlink" Target="mailto:Louis.Malarcher@tceq.Texas.gov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7906F-DC8A-4937-8E3E-5AB31C62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 anchorCtr="0"/>
          <a:lstStyle/>
          <a:p>
            <a:r>
              <a:rPr lang="en-US" dirty="0">
                <a:cs typeface="Arial"/>
              </a:rPr>
              <a:t>Fugitive Workbook Walkthrough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B3F5-362C-41EC-A708-F81A661C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47" y="5145933"/>
            <a:ext cx="11346115" cy="149215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>
                <a:cs typeface="Arial" panose="020B0604020202020204"/>
              </a:rPr>
              <a:t>Louis Malarcher</a:t>
            </a:r>
          </a:p>
          <a:p>
            <a:pPr marL="0" indent="0">
              <a:buNone/>
            </a:pPr>
            <a:r>
              <a:rPr lang="en-US" sz="4000" dirty="0">
                <a:cs typeface="Arial" panose="020B0604020202020204"/>
              </a:rPr>
              <a:t>Air Permits Division</a:t>
            </a:r>
          </a:p>
          <a:p>
            <a:pPr marL="0" indent="0">
              <a:buNone/>
            </a:pPr>
            <a:r>
              <a:rPr lang="en-US" sz="4000" dirty="0">
                <a:cs typeface="Arial" panose="020B0604020202020204"/>
              </a:rPr>
              <a:t>Advanced Air Permitting Seminar 2022</a:t>
            </a:r>
          </a:p>
          <a:p>
            <a:pPr marL="0" indent="0">
              <a:buNone/>
            </a:pPr>
            <a:endParaRPr lang="en-US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521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BCBDC-C396-495F-994A-03B53F9A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Fug (1)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1E60F-1B20-4647-A0B8-A961EB3E7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6571"/>
            <a:ext cx="10961077" cy="4717143"/>
          </a:xfrm>
        </p:spPr>
        <p:txBody>
          <a:bodyPr/>
          <a:lstStyle/>
          <a:p>
            <a:r>
              <a:rPr lang="en-US" dirty="0"/>
              <a:t>Same as (2)</a:t>
            </a:r>
            <a:r>
              <a:rPr lang="en-US" baseline="0" dirty="0"/>
              <a:t> through (25)</a:t>
            </a:r>
          </a:p>
          <a:p>
            <a:r>
              <a:rPr lang="en-US" baseline="0" dirty="0"/>
              <a:t>Divided into 8 sections</a:t>
            </a:r>
          </a:p>
          <a:p>
            <a:pPr lvl="1"/>
            <a:r>
              <a:rPr lang="en-US" dirty="0"/>
              <a:t>General Information </a:t>
            </a:r>
          </a:p>
          <a:p>
            <a:pPr lvl="1"/>
            <a:r>
              <a:rPr lang="en-US" baseline="0" dirty="0"/>
              <a:t>Industry, Pollutant type and Emission Factors</a:t>
            </a:r>
          </a:p>
          <a:p>
            <a:pPr lvl="1"/>
            <a:r>
              <a:rPr lang="en-US" baseline="0" dirty="0"/>
              <a:t>Control Efficiencies</a:t>
            </a:r>
          </a:p>
          <a:p>
            <a:pPr lvl="1"/>
            <a:r>
              <a:rPr lang="en-US" dirty="0"/>
              <a:t>Emission Rates</a:t>
            </a:r>
          </a:p>
          <a:p>
            <a:pPr lvl="1"/>
            <a:r>
              <a:rPr lang="en-US" dirty="0"/>
              <a:t>Emission Rates – Unique Components</a:t>
            </a:r>
          </a:p>
          <a:p>
            <a:pPr lvl="1"/>
            <a:r>
              <a:rPr lang="en-US" dirty="0"/>
              <a:t>Speciation (non-GHG)</a:t>
            </a:r>
          </a:p>
          <a:p>
            <a:pPr lvl="1"/>
            <a:r>
              <a:rPr lang="en-US" dirty="0"/>
              <a:t>Speciation (GHG)</a:t>
            </a:r>
          </a:p>
          <a:p>
            <a:pPr lvl="1"/>
            <a:r>
              <a:rPr lang="en-US" dirty="0"/>
              <a:t>Emission</a:t>
            </a:r>
            <a:r>
              <a:rPr lang="en-US" baseline="0" dirty="0"/>
              <a:t> Summary for Worksheet</a:t>
            </a:r>
          </a:p>
          <a:p>
            <a:pPr lvl="0"/>
            <a:r>
              <a:rPr lang="en-US" dirty="0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4038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38FF0-90B7-41CE-8DAD-77994315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General Information</a:t>
            </a:r>
          </a:p>
        </p:txBody>
      </p:sp>
      <p:pic>
        <p:nvPicPr>
          <p:cNvPr id="8" name="Picture 7" descr="General Info portion of workbook showing Company Name - ABC Inc;  Permit Number 12345678; Emission Point Number - FUG1; Preparation Date - 10/1/22; I acknowledge that I am submitting an authorized TCEQ application workbook and any necessary attachments...  - Yes">
            <a:extLst>
              <a:ext uri="{FF2B5EF4-FFF2-40B4-BE49-F238E27FC236}">
                <a16:creationId xmlns:a16="http://schemas.microsoft.com/office/drawing/2014/main" id="{D47AED32-1706-43B2-BDF7-ABCFBEE33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80" r="28333" b="17924"/>
          <a:stretch/>
        </p:blipFill>
        <p:spPr>
          <a:xfrm>
            <a:off x="609600" y="1343727"/>
            <a:ext cx="10339734" cy="533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6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C4B71-8002-438B-8A48-2C83E760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Industry, Pollutant Type and Emission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323EB-CA7C-463E-B0CE-6BA3F2A6B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76800"/>
            <a:ext cx="10961077" cy="1551873"/>
          </a:xfrm>
        </p:spPr>
        <p:txBody>
          <a:bodyPr/>
          <a:lstStyle/>
          <a:p>
            <a:r>
              <a:rPr lang="en-US" dirty="0"/>
              <a:t>Note down arrow at bottom right of row 13. Indicates selection to be made from picklist. Shows up when the cell is selected.</a:t>
            </a:r>
          </a:p>
        </p:txBody>
      </p:sp>
      <p:pic>
        <p:nvPicPr>
          <p:cNvPr id="5" name="Picture 4" descr="II.  Industry, pollutant type and emission factors of the workbook  Column 1 - Select an industry type.  Column 2 - SOCMI Average&#10;">
            <a:extLst>
              <a:ext uri="{FF2B5EF4-FFF2-40B4-BE49-F238E27FC236}">
                <a16:creationId xmlns:a16="http://schemas.microsoft.com/office/drawing/2014/main" id="{C2713A04-31BD-4F56-BB55-5D94E7372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57" r="27816" b="9588"/>
          <a:stretch/>
        </p:blipFill>
        <p:spPr>
          <a:xfrm>
            <a:off x="39145" y="2524827"/>
            <a:ext cx="12030316" cy="20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47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4488-6B9A-4CA3-9BBC-5C8EE860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Control Efficiencies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7426D-6F8B-44A2-BAF2-ADEDCEACF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III.  Control Efficiencies of the workbook  Row 1  - Column 1 - Instrument Monitoring LDAR Program (select one, do not leave blank, select None if not applicable) - Column 2 - 28VHP&#10;Row 2  - Column 1 - Connector Monitoring LDAR Program (select one, do not leave blank, select None if not applicable) - Column 2 - 28CNTQ&#10;Row 3  - Column 1 - Physical Inspection LDAR Program (select one, do not leave blank, select None if not applicable) - Column 2 - None">
            <a:extLst>
              <a:ext uri="{FF2B5EF4-FFF2-40B4-BE49-F238E27FC236}">
                <a16:creationId xmlns:a16="http://schemas.microsoft.com/office/drawing/2014/main" id="{E12B2E5E-8277-4C0B-9ECF-EBE0497C2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70" r="40238"/>
          <a:stretch/>
        </p:blipFill>
        <p:spPr>
          <a:xfrm>
            <a:off x="0" y="1493352"/>
            <a:ext cx="12093700" cy="44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85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2A5DF-3EC6-478B-8D23-B3B34168F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Control Efficiencies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3914E-6F16-4F2B-BFAE-54625976D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II. Control Efficiencies of the workbook continued.  &#10;Row 1 - Column 1 - Are your facilities subject to fugitive emission monitoring under 30 TAC §§115.324(1)(C) and 354(1)(A) or are you applying reduction credit for process drains?  Column 2 - yes&#10;Row 2 - Column 1 - If yes, please select the appropriate control efficiency:  Column 2 - 75%&#10;Row 3 - Column 1 - If yes, provide justification for the selected reduction credit.&#10;Note: Facilities subject to fugitive emission monitoring under 30 TAC §§115.324(1)(C) and 354(1)(A) are required to monitor process drains on an annual basis. A 75% reduction credit may be applied for annual monitoring of process drains at a leak threshold of 500 ppmv provided the drain is designed in such a manner that repairs to leaking drains can be achieved. For example, flushing a water seal on a leaking process drain would constitute repair, so a 75% reduction credit may be applied. Similarly, a 95% reduction credit can be applied for quarterly monitoring of drains if repairs to the leaking drains can be completed.  Column 2 - Process drains monitored annual for &gt;500 ppmv leak">
            <a:extLst>
              <a:ext uri="{FF2B5EF4-FFF2-40B4-BE49-F238E27FC236}">
                <a16:creationId xmlns:a16="http://schemas.microsoft.com/office/drawing/2014/main" id="{3E4FE5D3-1A9E-465B-8F02-8C1E2E4E6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67" r="23810" b="7665"/>
          <a:stretch/>
        </p:blipFill>
        <p:spPr>
          <a:xfrm>
            <a:off x="0" y="1431205"/>
            <a:ext cx="12192000" cy="534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9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50E4-D331-46CD-9660-D07BFCB30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41390"/>
            <a:ext cx="10961077" cy="1325563"/>
          </a:xfrm>
        </p:spPr>
        <p:txBody>
          <a:bodyPr/>
          <a:lstStyle/>
          <a:p>
            <a:r>
              <a:rPr lang="en-US" dirty="0"/>
              <a:t>IV. Emission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B07CD-C57D-43F8-BAE6-846AD1350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IV. Emission Rates portion of Workbook&#10;Row 1:  Component -Valves; Service - Gas/Vapor; Count  - 1000; Industry Emission - 0.0132; Instrument Monitoring - 0.97; Connector Monitoring - 0; Physical Inspection - 0; Controlled lb/hr - 0.40; Controlled tpy - 1.73&#10;Row 2:  Component -Valves; Service - Light Liquid; Count  - empty; Industry Emission - 0.0089; Instrument Monitoring - 0.97; Connector Monitoring - 0; Physical Inspection - 0; Controlled lb/hr - 0.00; Controlled tpy - 0.00&#10;Row 3:  Component -Valves-DTM (3); Service - Gas/Vapor; Count  - 50; Industry Emission - 0.0132; Instrument Monitoring - 0; Connector Monitoring - 0; Physical Inspection - 0; Controlled lb/hr - 0.66; Controlled tpy - 2.89&#10;Row 4:  Component -Valves-DTM (3); Service - Light Liquid; Count  - blank; Industry Emission - 0.0089; Instrument Monitoring - 0;  Connector Monitoring - 0; Physical Inspection - 0; Controlled lb/hr - 0.00; Controlled tpy - 0.00&#10;Row 5:  Component -Valves-DTM(AM) (4); Service - Gas/Vapor; Count  - 50; Industry Emission - 0.0132; Instrument Monitoring - 0.75; Connector Monitoring - 0.75; Physical Inspection - 0; Controlled lb/hr - 0.17; Controlled tpy - 0.72&#10;Row 6:  Component -Valves-DTM(AM); Service - Light Liquid; Count  - Blank; Industry Emission - 0.0089; Instrument Monitoring - 0.75; Connector Monitoring - 0.75; Physical Inspection - 0; Controlled lb/hr - 0.00; Controlled tpy - 0.00&#10;Row 7:  Component -Valves; Service - Heavy; Count  - 75; Industry Emission - 0.0005; Instrument Monitoring - 0; Connector Monitoring - 0; Physical Inspection - 0; Controlled lb/hr - 0.04; Controlled tpy - 0.16&#10;Row 8:  Component -Valves; Service - Ultra Heavy Liquid; Count  - 100; Industry Emission - 0.0005; Instrument Monitoring - 0; Connector Monitoring - 0; Physical Inspection - 0; Controlled lb/hr - 0.05; Controlled tpy - 0.22&#10;Row 9:  Component -Valves (controlled); Service - all; Count  - 100; Industry Emission - 0; Instrument Monitoring - 1; Connector Monitoring - 1; Physical Inspection - 1; Controlled lb/hr - 0.00; Controlled tpy - 0.00&#10;Row 10:  Component -Pumps Service - Light liquid; Count  - blank; Industry Emission - 0.0439; Instrument Monitoring - 0.85; Connector Monitoring - 0; Physical Inspection - 0; Controlled lb/hr - 0.00; Controlled tpy - 0.00&#10;Row 11:  Component -Pumps;  Service - Heavy; Count  - Blank; Industry Emission - 0.019; Instrument Monitoring - 0; Connector Monitoring - 0; Physical Inspection - 0; Controlled lb/hr - 0.00; Controlled tpy - 0.00">
            <a:extLst>
              <a:ext uri="{FF2B5EF4-FFF2-40B4-BE49-F238E27FC236}">
                <a16:creationId xmlns:a16="http://schemas.microsoft.com/office/drawing/2014/main" id="{DB9652DC-C769-4596-A51F-A6BA6CFD5A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68" r="1786" b="1140"/>
          <a:stretch/>
        </p:blipFill>
        <p:spPr>
          <a:xfrm>
            <a:off x="-5862" y="1047853"/>
            <a:ext cx="12192000" cy="5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21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7EB0-411F-45C3-BBA4-B4245213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AF39-B8F0-4635-9EA6-3309C8852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Exception for how hourly and annual emissions calculated</a:t>
            </a:r>
          </a:p>
          <a:p>
            <a:r>
              <a:rPr lang="en-US" dirty="0"/>
              <a:t>Based</a:t>
            </a:r>
            <a:r>
              <a:rPr lang="en-US" baseline="0" dirty="0"/>
              <a:t> on the number of samples taken rather than component</a:t>
            </a:r>
            <a:endParaRPr lang="en-US" dirty="0"/>
          </a:p>
          <a:p>
            <a:r>
              <a:rPr lang="en-US" dirty="0"/>
              <a:t>Two rows</a:t>
            </a:r>
          </a:p>
          <a:p>
            <a:pPr lvl="1"/>
            <a:r>
              <a:rPr lang="en-US" dirty="0"/>
              <a:t>Hourly</a:t>
            </a:r>
          </a:p>
          <a:p>
            <a:pPr lvl="1"/>
            <a:r>
              <a:rPr lang="en-US" dirty="0"/>
              <a:t>Annual</a:t>
            </a:r>
          </a:p>
        </p:txBody>
      </p:sp>
    </p:spTree>
    <p:extLst>
      <p:ext uri="{BB962C8B-B14F-4D97-AF65-F5344CB8AC3E}">
        <p14:creationId xmlns:p14="http://schemas.microsoft.com/office/powerpoint/2010/main" val="16544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B1F4-48CB-41B8-A9D5-A45EC182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Drains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06D80-573A-47DB-8D20-FE4449AF0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efficiency determined by §115.324(1)(C)</a:t>
            </a:r>
            <a:r>
              <a:rPr lang="en-US" baseline="0" dirty="0"/>
              <a:t> and §115.354(1)(A) instead</a:t>
            </a:r>
            <a:r>
              <a:rPr lang="en-US" dirty="0"/>
              <a:t> of</a:t>
            </a:r>
            <a:r>
              <a:rPr lang="en-US" baseline="0" dirty="0"/>
              <a:t> LDAR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85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BBEA5-A3CE-491F-9011-7C268A2D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Emission Rates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F721A-3BE7-4C83-963A-FE3A81F40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aseline="0" dirty="0"/>
          </a:p>
        </p:txBody>
      </p:sp>
      <p:pic>
        <p:nvPicPr>
          <p:cNvPr id="5" name="Picture 4" descr="IV. Emission portion of workbook&#10;Row 1 - Component - Sampling Connections (hourly) (1); Service - All; Count - 25; Industry Emission - 0.033; Instrument monitoring - 0; Connector monitoring - 0; Physical Inspection - 0; Controlled lb/hr - 0.83; controlled tpy - NA&#10;Row 2 - Component - Sampling Connections (annual) (2); Service - All; Count - 2500; Industry Emission - 0.033; Instrument monitoring - 0; Connector monitoring - 0; Physical Inspection - 0; Controlled lb/hr - NA; controlled tpy - 0.04&#10;Row 3 - Component - process drains (5); Service - All; Count - 25; Industry Emission - 0.07; Instrument monitoring - 0.75; Connector monitoring - 0.75; Physical Inspection - 0.75; Controlled lb/hr - 0.44; controlled tpy - 1.92&#10;Row 4 - Component - Agitators; Service - All; Count - blank; Industry Emission - 0.0439; Instrument monitoring - 0.85; Connector monitoring - 0; Physical Inspection - 0; Controlled lb/hr -0.00; controlled tpy - 0.00&#10;">
            <a:extLst>
              <a:ext uri="{FF2B5EF4-FFF2-40B4-BE49-F238E27FC236}">
                <a16:creationId xmlns:a16="http://schemas.microsoft.com/office/drawing/2014/main" id="{7CAC9DA3-4AED-4817-9E51-1D3D9D121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03" r="1786" b="31631"/>
          <a:stretch/>
        </p:blipFill>
        <p:spPr>
          <a:xfrm>
            <a:off x="-1" y="1567537"/>
            <a:ext cx="12170585" cy="3599542"/>
          </a:xfrm>
          <a:prstGeom prst="rect">
            <a:avLst/>
          </a:prstGeom>
        </p:spPr>
      </p:pic>
      <p:pic>
        <p:nvPicPr>
          <p:cNvPr id="7" name="Picture 6" descr="IV. Emission Rates of workbook continued &#10;Row 5 Component - Total Count, Total Emission Rates (lb/hr and tpy;&#10;service - blank; count - 3925; Industry Emission - Blank; Instrument Monitoring - blank; connector monitoring - blank; physical inspection - blank; Controlled lb/hr - 2.57; Controlled tpy - 7.69">
            <a:extLst>
              <a:ext uri="{FF2B5EF4-FFF2-40B4-BE49-F238E27FC236}">
                <a16:creationId xmlns:a16="http://schemas.microsoft.com/office/drawing/2014/main" id="{B8E00E84-C86D-4873-8DBB-6C7B48698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009" r="1548"/>
          <a:stretch/>
        </p:blipFill>
        <p:spPr>
          <a:xfrm>
            <a:off x="0" y="5167078"/>
            <a:ext cx="12170584" cy="16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14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. Emission Rates Unique Components portion of the workbook&#10;Row 1 Column 1 - Are you proposing any components not included in Section IV above?  Row 1 Column 2 - No&#10;Rest of form blank&#10;&#10;">
            <a:extLst>
              <a:ext uri="{FF2B5EF4-FFF2-40B4-BE49-F238E27FC236}">
                <a16:creationId xmlns:a16="http://schemas.microsoft.com/office/drawing/2014/main" id="{FFFD4AB5-5DF1-48C7-9C00-7B1DF0AE3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762" r="8809"/>
          <a:stretch/>
        </p:blipFill>
        <p:spPr>
          <a:xfrm>
            <a:off x="0" y="676295"/>
            <a:ext cx="12192000" cy="6181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9B6C9-FF1C-4CD2-AF52-7A5E9CCA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274546"/>
            <a:ext cx="5779477" cy="2991168"/>
          </a:xfrm>
        </p:spPr>
        <p:txBody>
          <a:bodyPr/>
          <a:lstStyle/>
          <a:p>
            <a:r>
              <a:rPr lang="en-US" dirty="0"/>
              <a:t>V. Emission Rates – Unique Components</a:t>
            </a:r>
          </a:p>
        </p:txBody>
      </p:sp>
    </p:spTree>
    <p:extLst>
      <p:ext uri="{BB962C8B-B14F-4D97-AF65-F5344CB8AC3E}">
        <p14:creationId xmlns:p14="http://schemas.microsoft.com/office/powerpoint/2010/main" val="288693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2D9D-BCF8-4F28-B693-E353C7672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Leak Fugitive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BC0F-7C14-4373-9DF7-DBDBC73FB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322" y="2447980"/>
            <a:ext cx="10961077" cy="3729073"/>
          </a:xfrm>
        </p:spPr>
        <p:txBody>
          <a:bodyPr/>
          <a:lstStyle/>
          <a:p>
            <a:r>
              <a:rPr lang="en-US" dirty="0"/>
              <a:t>What is included in fugitive emissions?</a:t>
            </a:r>
            <a:endParaRPr lang="en-US" baseline="0" dirty="0"/>
          </a:p>
          <a:p>
            <a:pPr lvl="1"/>
            <a:r>
              <a:rPr lang="en-US" dirty="0"/>
              <a:t>Common Components</a:t>
            </a:r>
          </a:p>
          <a:p>
            <a:pPr lvl="2"/>
            <a:r>
              <a:rPr lang="en-US" dirty="0"/>
              <a:t>Valves, Pumps, Flanges/connectors, Compressors, Relief valves, Open-ended lines, Process drains</a:t>
            </a:r>
          </a:p>
          <a:p>
            <a:pPr lvl="1"/>
            <a:r>
              <a:rPr lang="en-US" dirty="0"/>
              <a:t>Unique Components</a:t>
            </a:r>
          </a:p>
          <a:p>
            <a:pPr lvl="2"/>
            <a:r>
              <a:rPr lang="en-US" dirty="0"/>
              <a:t>Components not included in common list</a:t>
            </a:r>
          </a:p>
          <a:p>
            <a:pPr lvl="2"/>
            <a:r>
              <a:rPr lang="en-US" dirty="0"/>
              <a:t>Examples: screwed fittings, site glasses, metal-to-metal seals </a:t>
            </a:r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5291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. Emission Rates Unique Components portion of the workbook&#10;filled in&#10;Row 1 Column 1 - Are you proposing any components not included in Section IV above?  Row 1 Column 2 - yes; Row 2 column 1, If yes, provide justification for the factors used or these unique components; Connections similar to flanges/connectors; Monitored 28 VHP&#10;Row 3 Header Row&#10;Row 4 Component - Sight Glass; Service - Light Liquid; Count - 20; Proposed emission Factor - 0.0005; proposed Control Efficiency - 0.3; Controlled lb/hr - 0.01; Controlled tpy - 0.03&#10;">
            <a:extLst>
              <a:ext uri="{FF2B5EF4-FFF2-40B4-BE49-F238E27FC236}">
                <a16:creationId xmlns:a16="http://schemas.microsoft.com/office/drawing/2014/main" id="{BB0C2C76-1ABE-456C-87F3-8EAFD6427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86" r="8691"/>
          <a:stretch/>
        </p:blipFill>
        <p:spPr>
          <a:xfrm>
            <a:off x="0" y="714473"/>
            <a:ext cx="12192000" cy="6141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ADF808-E65E-4AA7-816D-AFD6295F6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0" y="290286"/>
            <a:ext cx="5881077" cy="3004457"/>
          </a:xfrm>
        </p:spPr>
        <p:txBody>
          <a:bodyPr/>
          <a:lstStyle/>
          <a:p>
            <a:r>
              <a:rPr lang="en-US" dirty="0"/>
              <a:t>V. Emission Rates – Unique Components Filled In</a:t>
            </a:r>
          </a:p>
        </p:txBody>
      </p:sp>
    </p:spTree>
    <p:extLst>
      <p:ext uri="{BB962C8B-B14F-4D97-AF65-F5344CB8AC3E}">
        <p14:creationId xmlns:p14="http://schemas.microsoft.com/office/powerpoint/2010/main" val="4013300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EAC0-B489-45FE-84A4-EDAE10CC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8533"/>
            <a:ext cx="10961077" cy="1325563"/>
          </a:xfrm>
        </p:spPr>
        <p:txBody>
          <a:bodyPr/>
          <a:lstStyle/>
          <a:p>
            <a:r>
              <a:rPr lang="en-US" dirty="0"/>
              <a:t>VI. Speciation (non-GHG)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938A9-38E3-48F5-8DEE-AF0430034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VI. Speciation (non GHG) portion fo the workbook&#10;&#10;Row 1 - CAS # 68956-41-.2PM; Chemical Constituent - fatty acids, tall-oil, reaction products with 2-amino-2-methyl-1-propanol; Other species ? - blank; VOC? - yes; Inorganic? - no; VOC-exempt solvent? - no; inert/not a contaminant? - no; weight percent? - 10.00%; lb/hr - 0.258; tpy - 0.772&#10;Row 2 - CAS # 71-41-0; Chemical Constituent - 1-pentanol; Other species ? - blank; VOC? - yes; Inorganic? - no; VOC-exempt solvent? - no; inert/not a contaminant? - no; weight percent? - 15.00%; lb/hr - 0.387; tpy - 1.158&#10;Row 3 - CAS # 75-28-5; Chemical Constituent - isobutane; Other species ? - blank; VOC? - yes; Inorganic? - no; VOC-exempt solvent? - no; inert/not a contaminant? - no; weight percent? - 15.00%; lb/hr - 0.387; tpy - 1.158&#10;Row 4 - CAS # 7664-41-7; Chemical Constituent - ammonia; Other species ? - blank; VOC? - no; Inorganic? - yes; VOC-exempt solvent? - no; inert/not a contaminant? - no; weight percent? - 5.00%; lb/hr - 0.129; tpy - 0.386&#10;Row 5 - CAS # N/A; Chemical Constituent - other (please specify); Other species ? - water; VOC? - no; Inorganic? - no; VOC-exempt solvent? - no; inert/not a contaminant? - yes; weight percent? - 40.00%; lb/hr - 0; tpy - 0&#10;Row 6 - CAS # N/A; Chemical Constituent - other (please specify); Other species ? - alkanes, C5-C16, generic, not otherwise specified; VOC? - yes; Inorganic? - no; VOC-exempt solvent? - no; inert/not a contaminant? - no; weight percent? - 5.00%; lb/hr - 0.129; tpy - 0.386&#10;Row 7 - Total Weight percent, hourly emissions and annual emissions (excluding inert/not a contaminant);  weight percent? - 90.00%; lb/hr - 1.29; tpy - 3.86&#10;">
            <a:extLst>
              <a:ext uri="{FF2B5EF4-FFF2-40B4-BE49-F238E27FC236}">
                <a16:creationId xmlns:a16="http://schemas.microsoft.com/office/drawing/2014/main" id="{A80EE0B5-E8C8-48AE-84FF-0BF987C1B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" t="50900" r="74637" b="7389"/>
          <a:stretch/>
        </p:blipFill>
        <p:spPr>
          <a:xfrm>
            <a:off x="-1" y="1311442"/>
            <a:ext cx="12256137" cy="471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40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B35E8-E658-4CF1-B31B-B77424B5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VI. Speciation (non-GHG)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46670-B923-4B3D-A12B-7541ACDD6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2629"/>
            <a:ext cx="10961077" cy="3748649"/>
          </a:xfrm>
        </p:spPr>
        <p:txBody>
          <a:bodyPr/>
          <a:lstStyle/>
          <a:p>
            <a:r>
              <a:rPr lang="en-US" dirty="0"/>
              <a:t>Yes/No identification for</a:t>
            </a:r>
            <a:r>
              <a:rPr lang="en-US" baseline="0" dirty="0"/>
              <a:t> VOC, Inorganic, VOC-Exempt Solvent, Inert (i.e.: nitrogen, air, water) – only answer one with Yes</a:t>
            </a:r>
          </a:p>
          <a:p>
            <a:r>
              <a:rPr lang="en-US" dirty="0"/>
              <a:t>CAS # column tied to pick-list – Mark as N/A to activate “Other Species” column</a:t>
            </a:r>
          </a:p>
          <a:p>
            <a:r>
              <a:rPr lang="en-US" baseline="0" dirty="0"/>
              <a:t>Weight Percent can exceed 100%</a:t>
            </a:r>
          </a:p>
          <a:p>
            <a:r>
              <a:rPr lang="en-US" baseline="0" dirty="0"/>
              <a:t>Short cut if all VOC; can leave speciation empty, Yes for VOC,</a:t>
            </a:r>
            <a:r>
              <a:rPr lang="en-US" dirty="0"/>
              <a:t> and 100%. Speciating will help with impacts modeling</a:t>
            </a:r>
            <a:endParaRPr lang="en-US" baseline="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8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05C3-C1C9-47F1-8FFC-DAD84950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VII. Speciation (GHG)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C1F0B-4561-4B8B-81D6-B37AB707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VII. Speciation (GHG) portion of the workbook&#10;Row 1 - CAS # 124-38-9; Chemical constituent name - Carbon Dioxide; Global warming potential (Gwp) - 1; weight percent - 1.00%; Mass emissions (U.S. tons per year) - 0.0771939; CO2e Emissions (U.S. tons per year) - 0.07719&#10;Row 2 - CAS # 74-82-8; Chemical constituent name - Methane; Global warming potential (Gwp) - 25; weight percent - 1.00%; Mass emissions (U.S. tons per year) - 0.0771939; CO2e Emissions (U.S. tons per year) - 1.92985">
            <a:extLst>
              <a:ext uri="{FF2B5EF4-FFF2-40B4-BE49-F238E27FC236}">
                <a16:creationId xmlns:a16="http://schemas.microsoft.com/office/drawing/2014/main" id="{6BA0510A-AD89-432A-B13C-7542026774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48" r="31547" b="16800"/>
          <a:stretch/>
        </p:blipFill>
        <p:spPr>
          <a:xfrm>
            <a:off x="464460" y="1703182"/>
            <a:ext cx="11190514" cy="4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95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559D-1B09-41E5-A3C1-451946489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461" y="331289"/>
            <a:ext cx="10961077" cy="1325563"/>
          </a:xfrm>
        </p:spPr>
        <p:txBody>
          <a:bodyPr/>
          <a:lstStyle/>
          <a:p>
            <a:r>
              <a:rPr lang="en-US" dirty="0"/>
              <a:t>VIII – Emission Summary for Worksheet</a:t>
            </a:r>
          </a:p>
        </p:txBody>
      </p:sp>
      <p:pic>
        <p:nvPicPr>
          <p:cNvPr id="6" name="Picture 5" descr="VIII - Emission Summary for Worksheet (excludes inert/not a contaminant) part of the Workbook&#10;Row 1 - Total Emissions (excludes GHG / Inert / Not a Contaminant) (lbs/hr) 1.29; &#10;Row 2 - Total Emissions (excludes GHG / Inert / Not a Contaminant) (tpy)  3.86; &#10;Row 3 - Total Hourly VOC Emissions (lbs/hr) 1.16; &#10;Row 4 - Total Annual VOC Emissions (tpy) - 3.47;&#10;Row 5 - Total Hourly Inorganic Emissions (lbs/hr) - 0.13;&#10;Row 6 - Total Annual Inorganic Emissions (tpy) - 0.39;&#10;Row 7 - Total Hourly Exempt Solvent Emissions (lbs/hr) - 0.00;&#10;Row 8 - Total Annual Exempt Solvent Emissions (tpy) - 0.00;&#10;Row 9 - Total GHG TPY (mass basis) - 0.15; &#10;Row 10 - Total GHG TPY (CO2e) - 2.01&#10;">
            <a:extLst>
              <a:ext uri="{FF2B5EF4-FFF2-40B4-BE49-F238E27FC236}">
                <a16:creationId xmlns:a16="http://schemas.microsoft.com/office/drawing/2014/main" id="{14DAD5EC-4F89-465D-80E9-2AE4528E6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4" t="39103" r="49167" b="16284"/>
          <a:stretch/>
        </p:blipFill>
        <p:spPr>
          <a:xfrm>
            <a:off x="1117600" y="1440469"/>
            <a:ext cx="10464800" cy="508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1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B6E8-C3BE-49C0-83BD-4BB658F88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3940"/>
            <a:ext cx="10961077" cy="1325563"/>
          </a:xfrm>
        </p:spPr>
        <p:txBody>
          <a:bodyPr/>
          <a:lstStyle/>
          <a:p>
            <a:r>
              <a:rPr lang="en-US" dirty="0"/>
              <a:t>Summary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CBF95-DADF-4184-B2B8-477468A54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ummary Tab of the Workbook&#10;Row 1 - Calculation Sheet Name - Fug (1); EPN - Fug1; Total Emission Rate (hourly lbs/hr) (excluding GHG/Inert/Not a Contaminants) - 1.29; Total Emission Rate (annual tpy) (excluding GHG/Inert/Not a Contaminant - 3.86&#10;Row 2 - Calculation Sheet Name - Fug (2); EPN - ABC2; Total Emission Rate (hourly lbs/hr) (excluding GHG/Inert/Not a Contaminants) - 0.74; Total Emission Rate (annual tpy) (excluding GHG/Inert/Not a Contaminant - 3.23&#10;Row 3 - Calculation Sheet Name - Fug (3); EPN - ABC2; Total Emission Rate (hourly lbs/hr) (excluding GHG/Inert/Not a Contaminants) - 0.68; Total Emission Rate (annual tpy) (excluding GHG/Inert/Not a Contaminant) -2.99;&#10;Row 4 - Calculation Sheet Name - Fug (4); EPN - 0; Total Emission Rate (hourly lbs/hr) (excluding GHG/Inert/Not a Contaminants) - 0.00; Total Emission Rate (annual tpy) (excluding GHG/Inert/Not a Contaminant - 0.00&#10;Row 5 - Calculation Sheet Name - Fug (5); EPN - 0; Total Emission Rate (hourly lbs/hr) (excluding GHG/Inert/Not a Contaminants) - 0.00; Total Emission Rate (annual tpy) (excluding GHG/Inert/Not a Contaminant - 0.00;&#10;Total - Total Emission Rate (hourly lbs/hr) (excluding GHG/Inert/Not a Contaminants) - 2.71; Total Emission Rate (annual tpy) (excluding GHG/Inert/Not a Contaminant - 10.08&#10;">
            <a:extLst>
              <a:ext uri="{FF2B5EF4-FFF2-40B4-BE49-F238E27FC236}">
                <a16:creationId xmlns:a16="http://schemas.microsoft.com/office/drawing/2014/main" id="{C318AD06-C0C4-4DB7-AEAD-0BEA1BB715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91" t="25546" r="46638" b="25514"/>
          <a:stretch/>
        </p:blipFill>
        <p:spPr>
          <a:xfrm>
            <a:off x="101600" y="1003196"/>
            <a:ext cx="11988799" cy="580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53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80E9-FEDA-49E8-B6B5-131815D8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 – VOC and Inorganic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FD29-9857-4020-831C-E9741EB5C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ummary Tab - VOC and inorganic portion of the workbook&#10;Row 1 - Calculation Sheet Name Fug (1); EPN - Fug1; Total VOC Emission Rate (hourly, lbs/hr) 1.16; Total VOC Emission Rate (annual tpy) 3.47; Total inorganic emission rate ( hourly, lbs/hr) 0.13; Total inorganic emission rate (annual, tpy) 0.39&#10;Row 2 - Calculation Sheet Name - Fug(2); EPN - ABC2; Total VOC Emission Rate (hourly, lbs/hr) 0.74; Total VOC Emission Rate (annual tpy) 3.23; Total inorganic emission rate ( hourly, lbs/hr) 0.00; Total inorganic emission rate (annual, tpy) 0.00&#10;Row 3 - Calculation Sheet Name Fug (3); EPN - ABC2; Total VOC Emission Rate (hourly, lbs/hr) 0.23; Total VOC Emission Rate (annual tpy) 1.00; Total inorganic emission rate ( hourly, lbs/hr) 0.45; Total inorganic emission rate (annual, tpy) 1.99&#10;Row 4 - Total;  Total VOC Emission Rate (hourly, lbs/hr) 2.13; Total VOC Emission Rate (annual tpy) 7.70; Total inorganic emission rate ( hourly, lbs/hr) 0.58; Total inorganic emission rate (annual, tpy) 2.38">
            <a:extLst>
              <a:ext uri="{FF2B5EF4-FFF2-40B4-BE49-F238E27FC236}">
                <a16:creationId xmlns:a16="http://schemas.microsoft.com/office/drawing/2014/main" id="{8663877C-FF95-44BB-B6F6-E8AB3D8D9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81" t="23720" r="43334" b="26153"/>
          <a:stretch/>
        </p:blipFill>
        <p:spPr>
          <a:xfrm>
            <a:off x="239485" y="1587566"/>
            <a:ext cx="11713029" cy="508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87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93900-50E1-4D04-9D54-261BAD5B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tab – Exempt Solvent and GHG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7604F-1131-4247-808E-BA258B63E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ummary Tab - exempt solvent and GHG portion of the workbook&#10;Row 1 - Calculation Sheet Name Fug (1); EPN - FUG1; Total Exempt Solvent Emission Rate (hourly, lbs/hr) 0.00; Total Exempt Solvent Emission Rate (annual tpy) 0.00; Total GHG emission rate ( tpy, mass basis) 0.15; Total GHG emission rate (tpy, CO2e) 2.01;&#10;Row 2 - Calculation Sheet Name Fug (2); EPN - ABC2; Total Exempt Solvent Emission Rate (hourly, lbs/hr) 0.00; Total Exempt Solvent Emission Rate (annual tpy) 0.00; Total GHG emission rate ( tpy, mass basis) 0.00; Total GHG emission rate (tpy, CO2e) 0.00&#10;Row 3 - Calculation Sheet Name Fug (3); EPN - ABC2; Total Exempt Solvent Emission Rate (hourly, lbs/hr) 0.00; Total Exempt Solvent Emission Rate (annual tpy) 0.00; Total GHG emission rate ( tpy, mass basis) 0.00; Total GHG emission rate (tpy, CO2e) 0.00&#10;Row 4 - Total;  Total Exempt Solvent Emission Rate (hourly, lbs/hr) 0.00; Total Exempt Solvent Emission Rate (annual tpy) 0.00; Total GHG emission rate ( tpy, mass basis) 0.15; Total GHG emission rate (tpy, CO2e) 2.01&#10;">
            <a:extLst>
              <a:ext uri="{FF2B5EF4-FFF2-40B4-BE49-F238E27FC236}">
                <a16:creationId xmlns:a16="http://schemas.microsoft.com/office/drawing/2014/main" id="{EFCB7125-40AA-4F25-8368-7F79388B73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4" t="24073" r="42500" b="23976"/>
          <a:stretch/>
        </p:blipFill>
        <p:spPr>
          <a:xfrm>
            <a:off x="344368" y="1882522"/>
            <a:ext cx="11503263" cy="49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50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A1BC-2854-4E15-AA1E-C13F4D118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for multiple LDAR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63D3A-E0EE-4A96-955D-167B8D57A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19086"/>
            <a:ext cx="10961077" cy="3792192"/>
          </a:xfrm>
        </p:spPr>
        <p:txBody>
          <a:bodyPr/>
          <a:lstStyle/>
          <a:p>
            <a:r>
              <a:rPr lang="en-US" dirty="0"/>
              <a:t>Emissions based on maximum control efficiency</a:t>
            </a:r>
          </a:p>
          <a:p>
            <a:r>
              <a:rPr lang="en-US" dirty="0"/>
              <a:t>Control efficiencies not additive</a:t>
            </a:r>
          </a:p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Flanges/Connectors in Light Liquid Service</a:t>
            </a:r>
          </a:p>
          <a:p>
            <a:pPr lvl="2"/>
            <a:r>
              <a:rPr lang="en-US" dirty="0"/>
              <a:t>28VHP =</a:t>
            </a:r>
            <a:r>
              <a:rPr lang="en-US" baseline="0" dirty="0"/>
              <a:t> 30% Control</a:t>
            </a:r>
          </a:p>
          <a:p>
            <a:pPr lvl="2"/>
            <a:r>
              <a:rPr lang="en-US" baseline="0" dirty="0"/>
              <a:t>28CNTA = 75% Control</a:t>
            </a:r>
          </a:p>
          <a:p>
            <a:pPr lvl="2"/>
            <a:r>
              <a:rPr lang="en-US" baseline="0" dirty="0"/>
              <a:t>28AVO = 97% Control</a:t>
            </a:r>
          </a:p>
          <a:p>
            <a:pPr lvl="0"/>
            <a:r>
              <a:rPr lang="en-US" baseline="0" dirty="0"/>
              <a:t>28AVO would require detectable odorous compound</a:t>
            </a:r>
          </a:p>
        </p:txBody>
      </p:sp>
    </p:spTree>
    <p:extLst>
      <p:ext uri="{BB962C8B-B14F-4D97-AF65-F5344CB8AC3E}">
        <p14:creationId xmlns:p14="http://schemas.microsoft.com/office/powerpoint/2010/main" val="421401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D3F97-A6DD-40CB-8203-BDCCA7771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  <a:r>
              <a:rPr lang="en-US" baseline="0" dirty="0"/>
              <a:t> for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E909F-70A4-48AE-9868-C44A90AAB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54629"/>
            <a:ext cx="10961077" cy="4256649"/>
          </a:xfrm>
        </p:spPr>
        <p:txBody>
          <a:bodyPr/>
          <a:lstStyle/>
          <a:p>
            <a:r>
              <a:rPr lang="en-US" dirty="0"/>
              <a:t>Number of components</a:t>
            </a:r>
            <a:r>
              <a:rPr lang="en-US" baseline="0" dirty="0"/>
              <a:t> = 1,000</a:t>
            </a:r>
          </a:p>
          <a:p>
            <a:r>
              <a:rPr lang="en-US" baseline="0" dirty="0"/>
              <a:t>SOCMI Average Emission Factor = 0.0005 lb/component – hour</a:t>
            </a:r>
          </a:p>
          <a:p>
            <a:r>
              <a:rPr lang="en-US" baseline="0" dirty="0"/>
              <a:t>Correct calculation:</a:t>
            </a:r>
          </a:p>
          <a:p>
            <a:r>
              <a:rPr lang="en-US" baseline="0" dirty="0"/>
              <a:t>1,000 x 0.0005 x (100% - 97%) = 0.015 lb/hr</a:t>
            </a:r>
          </a:p>
          <a:p>
            <a:r>
              <a:rPr lang="en-US" baseline="0" dirty="0"/>
              <a:t>0.015 lb/hr x 8,760 hours / 2,000 lbs/ton = 0.0657 tpy</a:t>
            </a:r>
          </a:p>
          <a:p>
            <a:endParaRPr lang="en-US" baseline="0" dirty="0"/>
          </a:p>
          <a:p>
            <a:r>
              <a:rPr lang="en-US" baseline="0" dirty="0"/>
              <a:t>Workbook shows:</a:t>
            </a:r>
          </a:p>
          <a:p>
            <a:pPr lvl="1"/>
            <a:r>
              <a:rPr lang="en-US" dirty="0"/>
              <a:t>0.02 lb/hr and 0.07 tpy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11EAD-848D-4BC8-83F1-077FCB49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TCEQ LDAR Programs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A10C9-909C-4715-B877-461CE6A9F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28M</a:t>
                </a:r>
                <a:r>
                  <a:rPr lang="en-US" dirty="0"/>
                  <a:t>  - BACT for </a:t>
                </a:r>
                <a:r>
                  <a:rPr lang="en-US" sz="28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uncontrolled fugitive emission </a:t>
                </a:r>
                <a14:m>
                  <m:oMath xmlns:m="http://schemas.openxmlformats.org/officeDocument/2006/math">
                    <m:r>
                      <a:rPr lang="en-US" sz="2800" i="1" kern="1200" baseline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≥</m:t>
                    </m:r>
                  </m:oMath>
                </a14:m>
                <a:r>
                  <a:rPr lang="en-US" sz="28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10 TPY</a:t>
                </a:r>
                <a:endParaRPr lang="en-US" dirty="0"/>
              </a:p>
              <a:p>
                <a:r>
                  <a:rPr lang="en-US" b="1" dirty="0"/>
                  <a:t>28VHP</a:t>
                </a:r>
                <a:r>
                  <a:rPr lang="en-US" dirty="0"/>
                  <a:t> -  BACT for uncontrolled fugitive emissions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25 TPY </a:t>
                </a:r>
              </a:p>
              <a:p>
                <a:pPr lvl="1"/>
                <a:r>
                  <a:rPr lang="en-US" dirty="0"/>
                  <a:t>Uncontrolled emissions based on calculation without any LDAR program reduction credit</a:t>
                </a:r>
              </a:p>
              <a:p>
                <a:pPr lvl="0"/>
                <a:r>
                  <a:rPr lang="en-US" b="1" dirty="0"/>
                  <a:t>28RCT</a:t>
                </a:r>
                <a:r>
                  <a:rPr lang="en-US" dirty="0"/>
                  <a:t> - Chapter</a:t>
                </a:r>
                <a:r>
                  <a:rPr lang="en-US" baseline="0" dirty="0"/>
                  <a:t> 115 for VOC fugitives where 28VHP not required</a:t>
                </a:r>
              </a:p>
              <a:p>
                <a:pPr lvl="0"/>
                <a:r>
                  <a:rPr lang="en-US" b="1" baseline="0"/>
                  <a:t>28AVO</a:t>
                </a:r>
                <a:r>
                  <a:rPr lang="en-US" baseline="0"/>
                  <a:t> </a:t>
                </a:r>
                <a:r>
                  <a:rPr lang="en-US" baseline="0" dirty="0"/>
                  <a:t>- Odorous compounds (chlorine, ammonia, etc.)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A10C9-909C-4715-B877-461CE6A9F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1" t="-3297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104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CAC7-933C-4E43-8FB9-BEDF16151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Workbook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F135A-18DD-4639-A469-FDFAB0B9B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6509"/>
            <a:ext cx="10961077" cy="3904769"/>
          </a:xfrm>
        </p:spPr>
        <p:txBody>
          <a:bodyPr/>
          <a:lstStyle/>
          <a:p>
            <a:r>
              <a:rPr lang="en-US" dirty="0"/>
              <a:t>Version 1.0 no longer accepted</a:t>
            </a:r>
          </a:p>
          <a:p>
            <a:r>
              <a:rPr lang="en-US" dirty="0"/>
              <a:t>Version 2.0 of the fugitive</a:t>
            </a:r>
            <a:r>
              <a:rPr lang="en-US" baseline="0" dirty="0"/>
              <a:t> workbook is required for all New Source Review applications with fugitive emissions received on or after April 1, 2021.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aseline="0" dirty="0"/>
              <a:t> Version 2.0 no longer accepted after January 1, 2023</a:t>
            </a:r>
          </a:p>
          <a:p>
            <a:r>
              <a:rPr lang="en-US" dirty="0"/>
              <a:t>Version 3.0 posted October 1, 2022 will be required for all New Source Review applications with fugitive emissions received on or after January 1, 2023.</a:t>
            </a:r>
          </a:p>
        </p:txBody>
      </p:sp>
    </p:spTree>
    <p:extLst>
      <p:ext uri="{BB962C8B-B14F-4D97-AF65-F5344CB8AC3E}">
        <p14:creationId xmlns:p14="http://schemas.microsoft.com/office/powerpoint/2010/main" val="5885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7384B-8F96-4284-A0E5-D0DAD2B13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55436-64C1-4B0E-9498-FC02350A2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1371"/>
            <a:ext cx="10961077" cy="4009907"/>
          </a:xfrm>
        </p:spPr>
        <p:txBody>
          <a:bodyPr/>
          <a:lstStyle/>
          <a:p>
            <a:r>
              <a:rPr lang="en-US" dirty="0"/>
              <a:t>Louis Malarcher, P.E.</a:t>
            </a:r>
          </a:p>
          <a:p>
            <a:pPr lvl="1"/>
            <a:r>
              <a:rPr lang="en-US" dirty="0"/>
              <a:t>Phone: (512)</a:t>
            </a:r>
            <a:r>
              <a:rPr lang="en-US" baseline="0" dirty="0"/>
              <a:t> 239-1151</a:t>
            </a:r>
          </a:p>
          <a:p>
            <a:pPr lvl="1"/>
            <a:r>
              <a:rPr lang="en-US" baseline="0" dirty="0"/>
              <a:t>Email: </a:t>
            </a:r>
            <a:r>
              <a:rPr lang="en-US" baseline="0" dirty="0">
                <a:hlinkClick r:id="rId2"/>
              </a:rPr>
              <a:t>Louis.Malarcher@tceq.Texas.gov</a:t>
            </a:r>
            <a:endParaRPr lang="en-US" baseline="0" dirty="0"/>
          </a:p>
          <a:p>
            <a:pPr lvl="0"/>
            <a:r>
              <a:rPr lang="en-US" dirty="0"/>
              <a:t>Kevin Villalta</a:t>
            </a:r>
          </a:p>
          <a:p>
            <a:pPr lvl="1"/>
            <a:r>
              <a:rPr lang="en-US" dirty="0"/>
              <a:t>Phone: (512) 239-6044</a:t>
            </a:r>
          </a:p>
          <a:p>
            <a:pPr lvl="1"/>
            <a:r>
              <a:rPr lang="en-US" dirty="0"/>
              <a:t>Email:</a:t>
            </a:r>
            <a:r>
              <a:rPr lang="en-US" baseline="0" dirty="0"/>
              <a:t> </a:t>
            </a:r>
            <a:r>
              <a:rPr lang="en-US" sz="24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Kevin.Villalta@tceq.Texas.gov</a:t>
            </a:r>
            <a:endParaRPr lang="en-US" sz="24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dirty="0"/>
              <a:t>General</a:t>
            </a:r>
          </a:p>
          <a:p>
            <a:pPr lvl="1"/>
            <a:r>
              <a:rPr lang="en-US" dirty="0"/>
              <a:t>Phone: (512) 239-1250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Email: </a:t>
            </a:r>
            <a:r>
              <a:rPr lang="en-US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airperm@tceq.Texas.gov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7913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C845-556F-47A3-81BD-C3BEBCD62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baseline="0" dirty="0"/>
              <a:t>efore Counting </a:t>
            </a:r>
            <a:r>
              <a:rPr lang="en-US" dirty="0"/>
              <a:t>C</a:t>
            </a:r>
            <a:r>
              <a:rPr lang="en-US" baseline="0" dirty="0"/>
              <a:t>omponents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B5109-F5CD-470E-BCF1-5CA3EBDBA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6509"/>
            <a:ext cx="10961077" cy="3904769"/>
          </a:xfrm>
        </p:spPr>
        <p:txBody>
          <a:bodyPr/>
          <a:lstStyle/>
          <a:p>
            <a:r>
              <a:rPr lang="en-US" dirty="0"/>
              <a:t>Are emissions </a:t>
            </a:r>
            <a:r>
              <a:rPr lang="en-US" baseline="0" dirty="0"/>
              <a:t>included in other calculations?</a:t>
            </a:r>
          </a:p>
          <a:p>
            <a:pPr lvl="1"/>
            <a:r>
              <a:rPr lang="en-US" baseline="0" dirty="0"/>
              <a:t>i.e.: tank fittings included in tank emission calculations</a:t>
            </a:r>
          </a:p>
          <a:p>
            <a:r>
              <a:rPr lang="en-US" baseline="0" dirty="0"/>
              <a:t>Are parts of components otherwise counted?</a:t>
            </a:r>
          </a:p>
          <a:p>
            <a:pPr lvl="1"/>
            <a:r>
              <a:rPr lang="en-US" baseline="0" dirty="0"/>
              <a:t>i.e.: seals / bearings that are part of a pump are already accounted for with the pump</a:t>
            </a:r>
          </a:p>
          <a:p>
            <a:r>
              <a:rPr lang="en-US" baseline="0" dirty="0"/>
              <a:t>Is the vapor pressure &lt; 0.002 psia?</a:t>
            </a:r>
          </a:p>
          <a:p>
            <a:pPr lvl="1"/>
            <a:r>
              <a:rPr lang="en-US" baseline="0" dirty="0"/>
              <a:t>Permitting Guidance (APDG 6422): VOC emissions from mixtures where aggregate partial pressure &lt; 0.002 psi at 68°F do not need to be quantified</a:t>
            </a:r>
          </a:p>
          <a:p>
            <a:pPr lvl="1"/>
            <a:r>
              <a:rPr lang="en-US" baseline="0" dirty="0"/>
              <a:t>Not the same as memo “When should a compound be considered an air contaminant” vapor pressure &lt; 0.002 psia at 104°F is case-by-case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9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00B2-A0B8-472B-B10E-858212E23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2EA28-C966-44A5-9A6C-576E41A04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10961077" cy="4484914"/>
          </a:xfrm>
        </p:spPr>
        <p:txBody>
          <a:bodyPr/>
          <a:lstStyle/>
          <a:p>
            <a:r>
              <a:rPr lang="en-US" dirty="0"/>
              <a:t>All fugitive components must be included in component counts, even if they are given 100% credit.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Components</a:t>
            </a:r>
            <a:r>
              <a:rPr lang="en-US" baseline="0" dirty="0"/>
              <a:t> where potential emission routed to control</a:t>
            </a:r>
            <a:endParaRPr lang="en-US" dirty="0"/>
          </a:p>
          <a:p>
            <a:pPr lvl="1"/>
            <a:r>
              <a:rPr lang="en-US" dirty="0"/>
              <a:t>Canned or magnetic</a:t>
            </a:r>
            <a:r>
              <a:rPr lang="en-US" baseline="0" dirty="0"/>
              <a:t> drive pumps</a:t>
            </a:r>
          </a:p>
          <a:p>
            <a:pPr lvl="1"/>
            <a:r>
              <a:rPr lang="en-US" baseline="0" dirty="0"/>
              <a:t>Open-ended lines with a cap, blind flange, plug, or second valve</a:t>
            </a:r>
          </a:p>
          <a:p>
            <a:pPr lvl="1"/>
            <a:r>
              <a:rPr lang="en-US" baseline="0" dirty="0"/>
              <a:t>Bellow valves with bellow welded to both the bonnet and stem</a:t>
            </a:r>
          </a:p>
          <a:p>
            <a:pPr lvl="1"/>
            <a:r>
              <a:rPr lang="en-US" baseline="0" dirty="0"/>
              <a:t>Diaphragm-type valves</a:t>
            </a:r>
          </a:p>
          <a:p>
            <a:pPr lvl="0"/>
            <a:r>
              <a:rPr lang="en-US" baseline="0" dirty="0"/>
              <a:t>See Section on Equipment Credits in Permitting Guidance (APDG 6422) for complete list of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1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181C-1CC2-4CBD-B5E3-DC5172E9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Fugitive</a:t>
            </a:r>
            <a:r>
              <a:rPr lang="en-US" baseline="0" dirty="0"/>
              <a:t> Workbooks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531F6-0D8B-4B53-9984-D6D8D8DE7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6850"/>
            <a:ext cx="10961077" cy="4444428"/>
          </a:xfrm>
        </p:spPr>
        <p:txBody>
          <a:bodyPr/>
          <a:lstStyle/>
          <a:p>
            <a:r>
              <a:rPr lang="en-US" dirty="0"/>
              <a:t>Version</a:t>
            </a:r>
            <a:r>
              <a:rPr lang="en-US" baseline="0" dirty="0"/>
              <a:t> 1.0 (no longer available)</a:t>
            </a:r>
          </a:p>
          <a:p>
            <a:pPr lvl="1"/>
            <a:r>
              <a:rPr lang="en-US" dirty="0"/>
              <a:t>2 workbook options; 25 speciation and 100 speciation</a:t>
            </a:r>
          </a:p>
          <a:p>
            <a:pPr lvl="1"/>
            <a:r>
              <a:rPr lang="en-US" dirty="0"/>
              <a:t>Released January</a:t>
            </a:r>
            <a:r>
              <a:rPr lang="en-US" baseline="0" dirty="0"/>
              <a:t> 8, </a:t>
            </a:r>
            <a:r>
              <a:rPr lang="en-US" dirty="0"/>
              <a:t>2021</a:t>
            </a:r>
          </a:p>
          <a:p>
            <a:pPr lvl="1"/>
            <a:r>
              <a:rPr lang="en-US" dirty="0"/>
              <a:t>Required with applications after April 1, 2021</a:t>
            </a:r>
          </a:p>
          <a:p>
            <a:r>
              <a:rPr lang="en-US" dirty="0"/>
              <a:t>Version 2.0</a:t>
            </a:r>
          </a:p>
          <a:p>
            <a:pPr lvl="1"/>
            <a:r>
              <a:rPr lang="en-US" dirty="0"/>
              <a:t>4 workbook options; based on fugitive factor</a:t>
            </a:r>
          </a:p>
          <a:p>
            <a:pPr lvl="1"/>
            <a:r>
              <a:rPr lang="en-US" dirty="0"/>
              <a:t>Released</a:t>
            </a:r>
            <a:r>
              <a:rPr lang="en-US" baseline="0" dirty="0"/>
              <a:t> April 1, 2021</a:t>
            </a:r>
          </a:p>
          <a:p>
            <a:pPr lvl="1"/>
            <a:r>
              <a:rPr lang="en-US" baseline="0" dirty="0"/>
              <a:t>Required with applications after April 1, 2021</a:t>
            </a:r>
          </a:p>
          <a:p>
            <a:pPr lvl="0"/>
            <a:r>
              <a:rPr lang="en-US" dirty="0"/>
              <a:t>Version</a:t>
            </a:r>
            <a:r>
              <a:rPr lang="en-US" baseline="0" dirty="0"/>
              <a:t> 3.0</a:t>
            </a:r>
          </a:p>
          <a:p>
            <a:pPr lvl="1"/>
            <a:r>
              <a:rPr lang="en-US" dirty="0"/>
              <a:t>1 workbook option</a:t>
            </a:r>
          </a:p>
          <a:p>
            <a:pPr lvl="1"/>
            <a:r>
              <a:rPr lang="en-US" dirty="0"/>
              <a:t>Released October 1, 2022</a:t>
            </a:r>
          </a:p>
          <a:p>
            <a:pPr lvl="1"/>
            <a:r>
              <a:rPr lang="en-US" dirty="0"/>
              <a:t>Required with applications after January 1, 2023</a:t>
            </a:r>
          </a:p>
        </p:txBody>
      </p:sp>
    </p:spTree>
    <p:extLst>
      <p:ext uri="{BB962C8B-B14F-4D97-AF65-F5344CB8AC3E}">
        <p14:creationId xmlns:p14="http://schemas.microsoft.com/office/powerpoint/2010/main" val="12235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2F604-5AF0-4625-849A-612717A9B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3FDC-4F19-463D-BBCF-7F2D6572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7829"/>
            <a:ext cx="10961077" cy="4053449"/>
          </a:xfrm>
        </p:spPr>
        <p:txBody>
          <a:bodyPr/>
          <a:lstStyle/>
          <a:p>
            <a:r>
              <a:rPr lang="en-US" dirty="0"/>
              <a:t>The workbook released October 1, 2022 includes</a:t>
            </a:r>
          </a:p>
          <a:p>
            <a:pPr lvl="1"/>
            <a:r>
              <a:rPr lang="en-US" dirty="0"/>
              <a:t>New Summary tab calculated from other tabs for</a:t>
            </a:r>
            <a:r>
              <a:rPr lang="en-US" baseline="0" dirty="0"/>
              <a:t> lb/hr and tpy</a:t>
            </a:r>
            <a:r>
              <a:rPr lang="en-US" dirty="0"/>
              <a:t> </a:t>
            </a:r>
            <a:r>
              <a:rPr lang="en-US" baseline="0" dirty="0"/>
              <a:t>of</a:t>
            </a:r>
          </a:p>
          <a:p>
            <a:pPr lvl="2"/>
            <a:r>
              <a:rPr lang="en-US" dirty="0"/>
              <a:t>Total emissions</a:t>
            </a:r>
          </a:p>
          <a:p>
            <a:pPr lvl="2"/>
            <a:r>
              <a:rPr lang="en-US" dirty="0"/>
              <a:t>Total</a:t>
            </a:r>
            <a:r>
              <a:rPr lang="en-US" baseline="0" dirty="0"/>
              <a:t> VOC</a:t>
            </a:r>
          </a:p>
          <a:p>
            <a:pPr lvl="2"/>
            <a:r>
              <a:rPr lang="en-US" baseline="0" dirty="0"/>
              <a:t>Total Inorganic</a:t>
            </a:r>
          </a:p>
          <a:p>
            <a:pPr lvl="2"/>
            <a:r>
              <a:rPr lang="en-US" baseline="0" dirty="0"/>
              <a:t>Total Exempt Solvent</a:t>
            </a:r>
          </a:p>
          <a:p>
            <a:pPr lvl="2"/>
            <a:r>
              <a:rPr lang="en-US" baseline="0" dirty="0"/>
              <a:t>Tpy only for Total GHG mass and CO2e </a:t>
            </a:r>
          </a:p>
          <a:p>
            <a:r>
              <a:rPr lang="en-US" dirty="0"/>
              <a:t>All industries brought back into one</a:t>
            </a:r>
            <a:r>
              <a:rPr lang="en-US" baseline="0" dirty="0"/>
              <a:t> workbook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aseline="0" dirty="0"/>
              <a:t> (no more distinction by workbook)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2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98BA1-E367-4B72-9E4F-0A16F424E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7ADA2-83C9-429C-81B9-6A93C78A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06509"/>
            <a:ext cx="10961077" cy="3904769"/>
          </a:xfrm>
        </p:spPr>
        <p:txBody>
          <a:bodyPr/>
          <a:lstStyle/>
          <a:p>
            <a:r>
              <a:rPr lang="en-US" dirty="0"/>
              <a:t>Will now have ability to add up to three LDAR programs:</a:t>
            </a:r>
          </a:p>
          <a:p>
            <a:pPr lvl="1"/>
            <a:r>
              <a:rPr lang="en-US" dirty="0"/>
              <a:t>Instrument monitoring</a:t>
            </a:r>
          </a:p>
          <a:p>
            <a:pPr lvl="1"/>
            <a:r>
              <a:rPr lang="en-US" dirty="0"/>
              <a:t>Connector monitoring</a:t>
            </a:r>
          </a:p>
          <a:p>
            <a:pPr lvl="1"/>
            <a:r>
              <a:rPr lang="en-US" dirty="0"/>
              <a:t>Physical</a:t>
            </a:r>
            <a:r>
              <a:rPr lang="en-US" baseline="0" dirty="0"/>
              <a:t> Inspection monitoring</a:t>
            </a:r>
          </a:p>
          <a:p>
            <a:pPr lvl="0"/>
            <a:r>
              <a:rPr lang="en-US" baseline="0" dirty="0"/>
              <a:t>More tabs for entering component counts</a:t>
            </a:r>
          </a:p>
          <a:p>
            <a:pPr lvl="0"/>
            <a:r>
              <a:rPr lang="en-US" dirty="0"/>
              <a:t>Detailed</a:t>
            </a:r>
            <a:r>
              <a:rPr lang="en-US" baseline="0" dirty="0"/>
              <a:t> instructions at the top of each calculation sheet</a:t>
            </a:r>
          </a:p>
          <a:p>
            <a:pPr lvl="0"/>
            <a:r>
              <a:rPr lang="en-US" baseline="0" dirty="0"/>
              <a:t>Detailed footnotes at the bottom of each calculation sheet</a:t>
            </a:r>
          </a:p>
        </p:txBody>
      </p:sp>
    </p:spTree>
    <p:extLst>
      <p:ext uri="{BB962C8B-B14F-4D97-AF65-F5344CB8AC3E}">
        <p14:creationId xmlns:p14="http://schemas.microsoft.com/office/powerpoint/2010/main" val="254523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A82D-90E2-4A4F-9F51-6316F2E9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Version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476F-719B-421F-8BEC-9902CC115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5257"/>
            <a:ext cx="10961077" cy="4126021"/>
          </a:xfrm>
        </p:spPr>
        <p:txBody>
          <a:bodyPr/>
          <a:lstStyle/>
          <a:p>
            <a:r>
              <a:rPr lang="en-US" dirty="0"/>
              <a:t>Instructions</a:t>
            </a:r>
            <a:r>
              <a:rPr lang="en-US" baseline="0" dirty="0"/>
              <a:t> tab</a:t>
            </a:r>
          </a:p>
          <a:p>
            <a:r>
              <a:rPr lang="en-US" baseline="0" dirty="0"/>
              <a:t>Summary tab</a:t>
            </a:r>
          </a:p>
          <a:p>
            <a:r>
              <a:rPr lang="en-US" baseline="0" dirty="0"/>
              <a:t>Fug (1) through (25) tabs</a:t>
            </a:r>
          </a:p>
          <a:p>
            <a:r>
              <a:rPr lang="en-US" baseline="0" dirty="0"/>
              <a:t>Locked tabs</a:t>
            </a:r>
          </a:p>
          <a:p>
            <a:pPr lvl="1"/>
            <a:r>
              <a:rPr lang="en-US" baseline="0" dirty="0"/>
              <a:t>Species</a:t>
            </a:r>
          </a:p>
          <a:p>
            <a:pPr lvl="1"/>
            <a:r>
              <a:rPr lang="en-US" baseline="0" dirty="0"/>
              <a:t>Industry, Components, Service</a:t>
            </a:r>
          </a:p>
          <a:p>
            <a:pPr lvl="1"/>
            <a:r>
              <a:rPr lang="en-US" baseline="0" dirty="0"/>
              <a:t>LDAR Programs</a:t>
            </a:r>
          </a:p>
          <a:p>
            <a:pPr lvl="1"/>
            <a:r>
              <a:rPr lang="en-US" baseline="0" dirty="0"/>
              <a:t>Helper Variable and Lists</a:t>
            </a:r>
          </a:p>
          <a:p>
            <a:pPr lvl="1"/>
            <a:r>
              <a:rPr lang="en-US" baseline="0" dirty="0"/>
              <a:t>Global Warming Potentials</a:t>
            </a:r>
          </a:p>
        </p:txBody>
      </p:sp>
    </p:spTree>
    <p:extLst>
      <p:ext uri="{BB962C8B-B14F-4D97-AF65-F5344CB8AC3E}">
        <p14:creationId xmlns:p14="http://schemas.microsoft.com/office/powerpoint/2010/main" val="170938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43032F23-8A8A-414A-BB12-6F55226F491C}" vid="{31A4273F-DE06-43CA-AAE0-B29F183E03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953dfc-23f3-41e5-be1d-83837d572b5f">
      <Value>88</Value>
      <Value>23</Value>
      <Value>8</Value>
    </TaxCatchAll>
    <TaxKeywordTaxHTField xmlns="4c953dfc-23f3-41e5-be1d-83837d572b5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79d8e413-1cc8-498f-81fe-5396f6ecc37a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f94b7756-8fd5-4978-ba93-6efeac15ca50</TermId>
        </TermInfo>
        <TermInfo xmlns="http://schemas.microsoft.com/office/infopath/2007/PartnerControls">
          <TermName xmlns="http://schemas.microsoft.com/office/infopath/2007/PartnerControls">Air Quality Division</TermName>
          <TermId xmlns="http://schemas.microsoft.com/office/infopath/2007/PartnerControls">495c6654-e036-4bbd-88c8-309b8c7c8ad7</TermId>
        </TermInfo>
      </Terms>
    </TaxKeywordTaxHT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5BAC2E56DB7549B7EC9C000838CACF" ma:contentTypeVersion="2" ma:contentTypeDescription="Create a new document." ma:contentTypeScope="" ma:versionID="d5090e04edcc5cb86ca78aebc9d8fef2">
  <xsd:schema xmlns:xsd="http://www.w3.org/2001/XMLSchema" xmlns:xs="http://www.w3.org/2001/XMLSchema" xmlns:p="http://schemas.microsoft.com/office/2006/metadata/properties" xmlns:ns2="4c953dfc-23f3-41e5-be1d-83837d572b5f" xmlns:ns3="bfda58fa-4222-4e76-97aa-2e4b0292796e" targetNamespace="http://schemas.microsoft.com/office/2006/metadata/properties" ma:root="true" ma:fieldsID="33c11696a0c89e6abcb9025359742f75" ns2:_="" ns3:_="">
    <xsd:import namespace="4c953dfc-23f3-41e5-be1d-83837d572b5f"/>
    <xsd:import namespace="bfda58fa-4222-4e76-97aa-2e4b0292796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53dfc-23f3-41e5-be1d-83837d572b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ma:taxonomy="true" ma:internalName="TaxKeywordTaxHTField" ma:taxonomyFieldName="TaxKeyword" ma:displayName="Enterprise Keywords" ma:readOnly="false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3ebfdf6-e692-409e-8348-f8a40660d057}" ma:internalName="TaxCatchAll" ma:showField="CatchAllData" ma:web="4c953dfc-23f3-41e5-be1d-83837d572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3ebfdf6-e692-409e-8348-f8a40660d057}" ma:internalName="TaxCatchAllLabel" ma:readOnly="true" ma:showField="CatchAllDataLabel" ma:web="4c953dfc-23f3-41e5-be1d-83837d572b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a58fa-4222-4e76-97aa-2e4b029279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4B08D3-B950-4FEF-81FA-7DB02828D84E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bfda58fa-4222-4e76-97aa-2e4b0292796e"/>
    <ds:schemaRef ds:uri="http://schemas.openxmlformats.org/package/2006/metadata/core-properties"/>
    <ds:schemaRef ds:uri="4c953dfc-23f3-41e5-be1d-83837d572b5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8F507FE-DEA3-4514-BCF1-34356F2DA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953dfc-23f3-41e5-be1d-83837d572b5f"/>
    <ds:schemaRef ds:uri="bfda58fa-4222-4e76-97aa-2e4b029279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1C5993-A67B-4922-BEAF-51CC6615E1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TCEQ-crosshatch green-light</Template>
  <TotalTime>2620</TotalTime>
  <Words>1061</Words>
  <Application>Microsoft Office PowerPoint</Application>
  <PresentationFormat>Widescreen</PresentationFormat>
  <Paragraphs>163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Custom Design</vt:lpstr>
      <vt:lpstr>Fugitive Workbook Walkthrough </vt:lpstr>
      <vt:lpstr>Equipment Leak Fugitive Background</vt:lpstr>
      <vt:lpstr>Common TCEQ LDAR Programs</vt:lpstr>
      <vt:lpstr>Before Counting Components</vt:lpstr>
      <vt:lpstr>Equipment Credits</vt:lpstr>
      <vt:lpstr>Fugitive Workbooks</vt:lpstr>
      <vt:lpstr>Recent Updates</vt:lpstr>
      <vt:lpstr>Other Changes</vt:lpstr>
      <vt:lpstr>Structure of Version 3.0</vt:lpstr>
      <vt:lpstr>Fug (1) tab</vt:lpstr>
      <vt:lpstr>I. General Information</vt:lpstr>
      <vt:lpstr>II. Industry, Pollutant Type and Emission Factors</vt:lpstr>
      <vt:lpstr>III. Control Efficiencies</vt:lpstr>
      <vt:lpstr>III. Control Efficiencies (cont.)</vt:lpstr>
      <vt:lpstr>IV. Emission Rates</vt:lpstr>
      <vt:lpstr>Sampling Connections</vt:lpstr>
      <vt:lpstr>Process Drains</vt:lpstr>
      <vt:lpstr>IV. Emission Rates (cont.)</vt:lpstr>
      <vt:lpstr>V. Emission Rates – Unique Components</vt:lpstr>
      <vt:lpstr>V. Emission Rates – Unique Components Filled In</vt:lpstr>
      <vt:lpstr>VI. Speciation (non-GHG)</vt:lpstr>
      <vt:lpstr>Section VI. Speciation (non-GHG)</vt:lpstr>
      <vt:lpstr>VII. Speciation (GHG)</vt:lpstr>
      <vt:lpstr>VIII – Emission Summary for Worksheet</vt:lpstr>
      <vt:lpstr>Summary tab</vt:lpstr>
      <vt:lpstr>Summary tab – VOC and Inorganic</vt:lpstr>
      <vt:lpstr>Summary tab – Exempt Solvent and GHG</vt:lpstr>
      <vt:lpstr>Calculation for multiple LDAR</vt:lpstr>
      <vt:lpstr>Math for Example</vt:lpstr>
      <vt:lpstr>Important Workbook Dates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TCEQ - Fugitive Workbook Walkthrough </dc:title>
  <dc:creator>TCEQ</dc:creator>
  <cp:keywords>Air Quality Division; presentation; template</cp:keywords>
  <cp:lastModifiedBy>Traci Spencer</cp:lastModifiedBy>
  <cp:revision>120</cp:revision>
  <dcterms:created xsi:type="dcterms:W3CDTF">2021-03-05T18:08:18Z</dcterms:created>
  <dcterms:modified xsi:type="dcterms:W3CDTF">2022-10-08T01:12:26Z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0x010100625BAC2E56DB7549B7EC9C000838CACF</vt:lpwstr>
  </property>
  <property fmtid="{D5CDD505-2E9C-101B-9397-08002B2CF9AE}" pid="3" name="TaxKeyword">
    <vt:lpwstr>88;#presentation|79d8e413-1cc8-498f-81fe-5396f6ecc37a;#23;#template|f94b7756-8fd5-4978-ba93-6efeac15ca50;#8;#Air Quality Division|495c6654-e036-4bbd-88c8-309b8c7c8ad7</vt:lpwstr>
  </property>
</Properties>
</file>