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4"/>
  </p:notesMasterIdLst>
  <p:handoutMasterIdLst>
    <p:handoutMasterId r:id="rId35"/>
  </p:handoutMasterIdLst>
  <p:sldIdLst>
    <p:sldId id="258" r:id="rId5"/>
    <p:sldId id="259" r:id="rId6"/>
    <p:sldId id="280" r:id="rId7"/>
    <p:sldId id="281" r:id="rId8"/>
    <p:sldId id="282" r:id="rId9"/>
    <p:sldId id="269" r:id="rId10"/>
    <p:sldId id="273" r:id="rId11"/>
    <p:sldId id="274" r:id="rId12"/>
    <p:sldId id="276" r:id="rId13"/>
    <p:sldId id="290" r:id="rId14"/>
    <p:sldId id="275" r:id="rId15"/>
    <p:sldId id="285" r:id="rId16"/>
    <p:sldId id="283" r:id="rId17"/>
    <p:sldId id="288" r:id="rId18"/>
    <p:sldId id="303" r:id="rId19"/>
    <p:sldId id="307" r:id="rId20"/>
    <p:sldId id="308" r:id="rId21"/>
    <p:sldId id="309" r:id="rId22"/>
    <p:sldId id="310" r:id="rId23"/>
    <p:sldId id="316" r:id="rId24"/>
    <p:sldId id="311" r:id="rId25"/>
    <p:sldId id="312" r:id="rId26"/>
    <p:sldId id="317" r:id="rId27"/>
    <p:sldId id="314" r:id="rId28"/>
    <p:sldId id="315" r:id="rId29"/>
    <p:sldId id="313" r:id="rId30"/>
    <p:sldId id="318" r:id="rId31"/>
    <p:sldId id="287" r:id="rId32"/>
    <p:sldId id="284" r:id="rId33"/>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Browning" initials="AB" lastIdx="19" clrIdx="0">
    <p:extLst>
      <p:ext uri="{19B8F6BF-5375-455C-9EA6-DF929625EA0E}">
        <p15:presenceInfo xmlns:p15="http://schemas.microsoft.com/office/powerpoint/2012/main" userId="S::Amy.Browning@tceq.texas.gov::b99a2bd6-01f1-41c1-9b30-7757f99fa000" providerId="AD"/>
      </p:ext>
    </p:extLst>
  </p:cmAuthor>
  <p:cmAuthor id="2" name="Kim Strong" initials="KS" lastIdx="4" clrIdx="1">
    <p:extLst>
      <p:ext uri="{19B8F6BF-5375-455C-9EA6-DF929625EA0E}">
        <p15:presenceInfo xmlns:p15="http://schemas.microsoft.com/office/powerpoint/2012/main" userId="S::Kim.Strong@tceq.texas.gov::ab407795-b34f-4e58-9c85-667656024ef5" providerId="AD"/>
      </p:ext>
    </p:extLst>
  </p:cmAuthor>
  <p:cmAuthor id="3" name="James Nolan" initials="JN" lastIdx="13" clrIdx="2">
    <p:extLst>
      <p:ext uri="{19B8F6BF-5375-455C-9EA6-DF929625EA0E}">
        <p15:presenceInfo xmlns:p15="http://schemas.microsoft.com/office/powerpoint/2012/main" userId="S::James.Nolan@tceq.texas.gov::67029160-d8ff-4116-8285-c6f857f8a571" providerId="AD"/>
      </p:ext>
    </p:extLst>
  </p:cmAuthor>
  <p:cmAuthor id="4" name="Laurie Barker" initials="LB" lastIdx="2" clrIdx="3">
    <p:extLst>
      <p:ext uri="{19B8F6BF-5375-455C-9EA6-DF929625EA0E}">
        <p15:presenceInfo xmlns:p15="http://schemas.microsoft.com/office/powerpoint/2012/main" userId="S::Laurie.Barker@tceq.texas.gov::109cbd57-8374-4944-8c02-d04a58dd28fd" providerId="AD"/>
      </p:ext>
    </p:extLst>
  </p:cmAuthor>
  <p:cmAuthor id="5" name="Beryl Thatcher" initials="BT" lastIdx="11" clrIdx="4">
    <p:extLst>
      <p:ext uri="{19B8F6BF-5375-455C-9EA6-DF929625EA0E}">
        <p15:presenceInfo xmlns:p15="http://schemas.microsoft.com/office/powerpoint/2012/main" userId="S::Beryl.Thatcher@tceq.texas.gov::85021482-ccf6-4fac-8fac-fd67e7ec18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5C8"/>
    <a:srgbClr val="27387E"/>
    <a:srgbClr val="0090BA"/>
    <a:srgbClr val="799B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92" autoAdjust="0"/>
    <p:restoredTop sz="90012" autoAdjust="0"/>
  </p:normalViewPr>
  <p:slideViewPr>
    <p:cSldViewPr snapToGrid="0">
      <p:cViewPr varScale="1">
        <p:scale>
          <a:sx n="102" d="100"/>
          <a:sy n="102" d="100"/>
        </p:scale>
        <p:origin x="672" y="114"/>
      </p:cViewPr>
      <p:guideLst/>
    </p:cSldViewPr>
  </p:slideViewPr>
  <p:outlineViewPr>
    <p:cViewPr>
      <p:scale>
        <a:sx n="33" d="100"/>
        <a:sy n="33" d="100"/>
      </p:scale>
      <p:origin x="0" y="-12858"/>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3" d="100"/>
          <a:sy n="83" d="100"/>
        </p:scale>
        <p:origin x="303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B0044B-276A-45B3-B620-1A8FD717AA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E51A64-5BBD-4CC9-975C-FC8273A69539}">
      <dgm:prSet/>
      <dgm:spPr/>
      <dgm:t>
        <a:bodyPr/>
        <a:lstStyle/>
        <a:p>
          <a:r>
            <a:rPr lang="en-US" dirty="0"/>
            <a:t>Public Participation and Language Access Plans</a:t>
          </a:r>
        </a:p>
      </dgm:t>
    </dgm:pt>
    <dgm:pt modelId="{8DE4067D-A34B-4A5B-A6C0-E59B9C6685BE}" type="parTrans" cxnId="{48D36C3E-20B9-48FD-B0A2-6705A65A37B2}">
      <dgm:prSet/>
      <dgm:spPr/>
      <dgm:t>
        <a:bodyPr/>
        <a:lstStyle/>
        <a:p>
          <a:endParaRPr lang="en-US"/>
        </a:p>
      </dgm:t>
    </dgm:pt>
    <dgm:pt modelId="{F0874538-5355-4A60-9572-013EE53A6CF1}" type="sibTrans" cxnId="{48D36C3E-20B9-48FD-B0A2-6705A65A37B2}">
      <dgm:prSet/>
      <dgm:spPr/>
      <dgm:t>
        <a:bodyPr/>
        <a:lstStyle/>
        <a:p>
          <a:endParaRPr lang="en-US"/>
        </a:p>
      </dgm:t>
    </dgm:pt>
    <dgm:pt modelId="{32916754-C588-45C9-AFF7-44E7FD377F45}">
      <dgm:prSet/>
      <dgm:spPr/>
      <dgm:t>
        <a:bodyPr/>
        <a:lstStyle/>
        <a:p>
          <a:r>
            <a:rPr lang="en-US" dirty="0"/>
            <a:t>Chapter 39 Notice Requirements</a:t>
          </a:r>
        </a:p>
      </dgm:t>
    </dgm:pt>
    <dgm:pt modelId="{E8A4C195-CF6F-4772-ADBF-17DDCD0E5F03}" type="parTrans" cxnId="{355B3748-859C-4B3C-95FE-C569626BE24F}">
      <dgm:prSet/>
      <dgm:spPr/>
      <dgm:t>
        <a:bodyPr/>
        <a:lstStyle/>
        <a:p>
          <a:endParaRPr lang="en-US"/>
        </a:p>
      </dgm:t>
    </dgm:pt>
    <dgm:pt modelId="{7C16C1CB-C613-4A76-B223-42E8550077B3}" type="sibTrans" cxnId="{355B3748-859C-4B3C-95FE-C569626BE24F}">
      <dgm:prSet/>
      <dgm:spPr/>
      <dgm:t>
        <a:bodyPr/>
        <a:lstStyle/>
        <a:p>
          <a:endParaRPr lang="en-US"/>
        </a:p>
      </dgm:t>
    </dgm:pt>
    <dgm:pt modelId="{387D1E24-0A63-4607-8DFB-282E85D5ED8D}">
      <dgm:prSet/>
      <dgm:spPr/>
      <dgm:t>
        <a:bodyPr/>
        <a:lstStyle/>
        <a:p>
          <a:r>
            <a:rPr lang="en-US" dirty="0"/>
            <a:t>Public Involvement Plans</a:t>
          </a:r>
        </a:p>
      </dgm:t>
    </dgm:pt>
    <dgm:pt modelId="{4D75CFB1-C355-4C8B-A98A-BE70EC6F4BD4}" type="parTrans" cxnId="{ACD46620-78C6-488C-991B-CCA10B09E893}">
      <dgm:prSet/>
      <dgm:spPr/>
      <dgm:t>
        <a:bodyPr/>
        <a:lstStyle/>
        <a:p>
          <a:endParaRPr lang="en-US"/>
        </a:p>
      </dgm:t>
    </dgm:pt>
    <dgm:pt modelId="{C3FFC54A-A54B-4062-9011-55557EF0EE76}" type="sibTrans" cxnId="{ACD46620-78C6-488C-991B-CCA10B09E893}">
      <dgm:prSet/>
      <dgm:spPr/>
      <dgm:t>
        <a:bodyPr/>
        <a:lstStyle/>
        <a:p>
          <a:endParaRPr lang="en-US"/>
        </a:p>
      </dgm:t>
    </dgm:pt>
    <dgm:pt modelId="{BB4828B6-AB73-4838-8295-AEDF371B9B42}" type="pres">
      <dgm:prSet presAssocID="{18B0044B-276A-45B3-B620-1A8FD717AA98}" presName="linear" presStyleCnt="0">
        <dgm:presLayoutVars>
          <dgm:animLvl val="lvl"/>
          <dgm:resizeHandles val="exact"/>
        </dgm:presLayoutVars>
      </dgm:prSet>
      <dgm:spPr/>
    </dgm:pt>
    <dgm:pt modelId="{358020A8-638F-4B6A-B7B2-2434AE2E21F0}" type="pres">
      <dgm:prSet presAssocID="{3CE51A64-5BBD-4CC9-975C-FC8273A69539}" presName="parentText" presStyleLbl="node1" presStyleIdx="0" presStyleCnt="3" custLinFactY="-88813" custLinFactNeighborY="-100000">
        <dgm:presLayoutVars>
          <dgm:chMax val="0"/>
          <dgm:bulletEnabled val="1"/>
        </dgm:presLayoutVars>
      </dgm:prSet>
      <dgm:spPr/>
    </dgm:pt>
    <dgm:pt modelId="{B18DFE34-9958-438E-9BB8-F49D2E0E9E38}" type="pres">
      <dgm:prSet presAssocID="{F0874538-5355-4A60-9572-013EE53A6CF1}" presName="spacer" presStyleCnt="0"/>
      <dgm:spPr/>
    </dgm:pt>
    <dgm:pt modelId="{AFAF0399-1F85-4C0F-893D-E48E4C082AF6}" type="pres">
      <dgm:prSet presAssocID="{32916754-C588-45C9-AFF7-44E7FD377F45}" presName="parentText" presStyleLbl="node1" presStyleIdx="1" presStyleCnt="3" custLinFactY="-20269" custLinFactNeighborY="-100000">
        <dgm:presLayoutVars>
          <dgm:chMax val="0"/>
          <dgm:bulletEnabled val="1"/>
        </dgm:presLayoutVars>
      </dgm:prSet>
      <dgm:spPr/>
    </dgm:pt>
    <dgm:pt modelId="{2AE54315-0E01-412E-B4C3-BD0F8340C4BB}" type="pres">
      <dgm:prSet presAssocID="{7C16C1CB-C613-4A76-B223-42E8550077B3}" presName="spacer" presStyleCnt="0"/>
      <dgm:spPr/>
    </dgm:pt>
    <dgm:pt modelId="{BE6FBA5A-EB85-4DD2-9ACB-5E7037022B97}" type="pres">
      <dgm:prSet presAssocID="{387D1E24-0A63-4607-8DFB-282E85D5ED8D}" presName="parentText" presStyleLbl="node1" presStyleIdx="2" presStyleCnt="3">
        <dgm:presLayoutVars>
          <dgm:chMax val="0"/>
          <dgm:bulletEnabled val="1"/>
        </dgm:presLayoutVars>
      </dgm:prSet>
      <dgm:spPr/>
    </dgm:pt>
  </dgm:ptLst>
  <dgm:cxnLst>
    <dgm:cxn modelId="{ACD46620-78C6-488C-991B-CCA10B09E893}" srcId="{18B0044B-276A-45B3-B620-1A8FD717AA98}" destId="{387D1E24-0A63-4607-8DFB-282E85D5ED8D}" srcOrd="2" destOrd="0" parTransId="{4D75CFB1-C355-4C8B-A98A-BE70EC6F4BD4}" sibTransId="{C3FFC54A-A54B-4062-9011-55557EF0EE76}"/>
    <dgm:cxn modelId="{369FBF2E-EC9F-4BBD-BD1C-60966991D0E0}" type="presOf" srcId="{18B0044B-276A-45B3-B620-1A8FD717AA98}" destId="{BB4828B6-AB73-4838-8295-AEDF371B9B42}" srcOrd="0" destOrd="0" presId="urn:microsoft.com/office/officeart/2005/8/layout/vList2"/>
    <dgm:cxn modelId="{48D36C3E-20B9-48FD-B0A2-6705A65A37B2}" srcId="{18B0044B-276A-45B3-B620-1A8FD717AA98}" destId="{3CE51A64-5BBD-4CC9-975C-FC8273A69539}" srcOrd="0" destOrd="0" parTransId="{8DE4067D-A34B-4A5B-A6C0-E59B9C6685BE}" sibTransId="{F0874538-5355-4A60-9572-013EE53A6CF1}"/>
    <dgm:cxn modelId="{CFAB9D62-8EA3-41AE-BA88-6E50C99E550E}" type="presOf" srcId="{3CE51A64-5BBD-4CC9-975C-FC8273A69539}" destId="{358020A8-638F-4B6A-B7B2-2434AE2E21F0}" srcOrd="0" destOrd="0" presId="urn:microsoft.com/office/officeart/2005/8/layout/vList2"/>
    <dgm:cxn modelId="{355B3748-859C-4B3C-95FE-C569626BE24F}" srcId="{18B0044B-276A-45B3-B620-1A8FD717AA98}" destId="{32916754-C588-45C9-AFF7-44E7FD377F45}" srcOrd="1" destOrd="0" parTransId="{E8A4C195-CF6F-4772-ADBF-17DDCD0E5F03}" sibTransId="{7C16C1CB-C613-4A76-B223-42E8550077B3}"/>
    <dgm:cxn modelId="{CB5C98AB-90AD-4145-BC39-49DF44C3DB6A}" type="presOf" srcId="{32916754-C588-45C9-AFF7-44E7FD377F45}" destId="{AFAF0399-1F85-4C0F-893D-E48E4C082AF6}" srcOrd="0" destOrd="0" presId="urn:microsoft.com/office/officeart/2005/8/layout/vList2"/>
    <dgm:cxn modelId="{AEB4F1B4-449D-4E27-9321-3EBF28CE45F8}" type="presOf" srcId="{387D1E24-0A63-4607-8DFB-282E85D5ED8D}" destId="{BE6FBA5A-EB85-4DD2-9ACB-5E7037022B97}" srcOrd="0" destOrd="0" presId="urn:microsoft.com/office/officeart/2005/8/layout/vList2"/>
    <dgm:cxn modelId="{B5684ADF-9B92-40A1-8B3B-01BF3DC2D666}" type="presParOf" srcId="{BB4828B6-AB73-4838-8295-AEDF371B9B42}" destId="{358020A8-638F-4B6A-B7B2-2434AE2E21F0}" srcOrd="0" destOrd="0" presId="urn:microsoft.com/office/officeart/2005/8/layout/vList2"/>
    <dgm:cxn modelId="{99DA3987-5709-417E-BEAB-B2B68562C3E9}" type="presParOf" srcId="{BB4828B6-AB73-4838-8295-AEDF371B9B42}" destId="{B18DFE34-9958-438E-9BB8-F49D2E0E9E38}" srcOrd="1" destOrd="0" presId="urn:microsoft.com/office/officeart/2005/8/layout/vList2"/>
    <dgm:cxn modelId="{1DBCACEA-7F53-4E77-BD1C-01A688D7EB52}" type="presParOf" srcId="{BB4828B6-AB73-4838-8295-AEDF371B9B42}" destId="{AFAF0399-1F85-4C0F-893D-E48E4C082AF6}" srcOrd="2" destOrd="0" presId="urn:microsoft.com/office/officeart/2005/8/layout/vList2"/>
    <dgm:cxn modelId="{37FEC93B-F033-4894-922B-547B11587751}" type="presParOf" srcId="{BB4828B6-AB73-4838-8295-AEDF371B9B42}" destId="{2AE54315-0E01-412E-B4C3-BD0F8340C4BB}" srcOrd="3" destOrd="0" presId="urn:microsoft.com/office/officeart/2005/8/layout/vList2"/>
    <dgm:cxn modelId="{545B3540-4088-4E1E-9CCD-7757AEB68EDF}" type="presParOf" srcId="{BB4828B6-AB73-4838-8295-AEDF371B9B42}" destId="{BE6FBA5A-EB85-4DD2-9ACB-5E7037022B9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557894-B1C9-4917-9780-830173D7BA94}"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9405CDE3-7765-4C29-92DB-7030AFF9D6D8}">
      <dgm:prSet/>
      <dgm:spPr/>
      <dgm:t>
        <a:bodyPr/>
        <a:lstStyle/>
        <a:p>
          <a:r>
            <a:rPr lang="en-US" dirty="0"/>
            <a:t>Established in June 2021</a:t>
          </a:r>
        </a:p>
      </dgm:t>
      <dgm:extLst>
        <a:ext uri="{E40237B7-FDA0-4F09-8148-C483321AD2D9}">
          <dgm14:cNvPr xmlns:dgm14="http://schemas.microsoft.com/office/drawing/2010/diagram" id="0" name="" descr="Established in June 2021&#10;Public participation opportunities&#10;Preliminary screening&#10;Public Involvement Plan (PIP)&#10;"/>
        </a:ext>
      </dgm:extLst>
    </dgm:pt>
    <dgm:pt modelId="{FB956980-5598-445D-8D1F-A7803FF0EF1D}" type="parTrans" cxnId="{BA569C7D-B8E7-4D8C-9151-4B07DC9714AB}">
      <dgm:prSet/>
      <dgm:spPr/>
      <dgm:t>
        <a:bodyPr/>
        <a:lstStyle/>
        <a:p>
          <a:endParaRPr lang="en-US"/>
        </a:p>
      </dgm:t>
    </dgm:pt>
    <dgm:pt modelId="{A248E848-9659-4BD2-B2E4-A7232BE83C09}" type="sibTrans" cxnId="{BA569C7D-B8E7-4D8C-9151-4B07DC9714AB}">
      <dgm:prSet/>
      <dgm:spPr/>
      <dgm:t>
        <a:bodyPr/>
        <a:lstStyle/>
        <a:p>
          <a:endParaRPr lang="en-US"/>
        </a:p>
      </dgm:t>
    </dgm:pt>
    <dgm:pt modelId="{C303339B-3FCF-4091-B2D2-A3B6F669E010}">
      <dgm:prSet/>
      <dgm:spPr/>
      <dgm:t>
        <a:bodyPr/>
        <a:lstStyle/>
        <a:p>
          <a:r>
            <a:rPr lang="en-US" dirty="0"/>
            <a:t>Public participation opportunities</a:t>
          </a:r>
        </a:p>
      </dgm:t>
      <dgm:extLst>
        <a:ext uri="{E40237B7-FDA0-4F09-8148-C483321AD2D9}">
          <dgm14:cNvPr xmlns:dgm14="http://schemas.microsoft.com/office/drawing/2010/diagram" id="0" name="" descr="Established in June 2021&#10;Public participation opportunities&#10;Preliminary screening&#10;Public Involvement Plan (PIP)&#10;"/>
        </a:ext>
      </dgm:extLst>
    </dgm:pt>
    <dgm:pt modelId="{BB727B8F-11B9-4D4F-A649-2D9E9365DFE4}" type="parTrans" cxnId="{F8423BE6-19CD-4F90-847E-3B880ED5CDB5}">
      <dgm:prSet/>
      <dgm:spPr/>
      <dgm:t>
        <a:bodyPr/>
        <a:lstStyle/>
        <a:p>
          <a:endParaRPr lang="en-US"/>
        </a:p>
      </dgm:t>
    </dgm:pt>
    <dgm:pt modelId="{EC202EEC-45C1-467F-8E3F-BA0C1CCED22C}" type="sibTrans" cxnId="{F8423BE6-19CD-4F90-847E-3B880ED5CDB5}">
      <dgm:prSet/>
      <dgm:spPr/>
      <dgm:t>
        <a:bodyPr/>
        <a:lstStyle/>
        <a:p>
          <a:endParaRPr lang="en-US"/>
        </a:p>
      </dgm:t>
    </dgm:pt>
    <dgm:pt modelId="{98B1EA87-8750-47C5-95E7-D9248262F28C}">
      <dgm:prSet/>
      <dgm:spPr/>
      <dgm:t>
        <a:bodyPr/>
        <a:lstStyle/>
        <a:p>
          <a:r>
            <a:rPr lang="en-US" dirty="0"/>
            <a:t>Preliminary screening</a:t>
          </a:r>
        </a:p>
      </dgm:t>
      <dgm:extLst>
        <a:ext uri="{E40237B7-FDA0-4F09-8148-C483321AD2D9}">
          <dgm14:cNvPr xmlns:dgm14="http://schemas.microsoft.com/office/drawing/2010/diagram" id="0" name="" descr="Established in June 2021&#10;Public participation opportunities&#10;Preliminary screening&#10;Public Involvement Plan (PIP)&#10;"/>
        </a:ext>
      </dgm:extLst>
    </dgm:pt>
    <dgm:pt modelId="{FCE51F95-5168-4F9C-8299-CEE653EB6B0B}" type="parTrans" cxnId="{7E58EEE8-8B9E-4386-8B10-B61D7B98BD63}">
      <dgm:prSet/>
      <dgm:spPr/>
      <dgm:t>
        <a:bodyPr/>
        <a:lstStyle/>
        <a:p>
          <a:endParaRPr lang="en-US"/>
        </a:p>
      </dgm:t>
    </dgm:pt>
    <dgm:pt modelId="{8C56274B-9631-4AA0-A8DE-470E014B9B94}" type="sibTrans" cxnId="{7E58EEE8-8B9E-4386-8B10-B61D7B98BD63}">
      <dgm:prSet/>
      <dgm:spPr/>
      <dgm:t>
        <a:bodyPr/>
        <a:lstStyle/>
        <a:p>
          <a:endParaRPr lang="en-US"/>
        </a:p>
      </dgm:t>
    </dgm:pt>
    <dgm:pt modelId="{326230EB-4B3F-4FB6-AC83-147B642F0037}">
      <dgm:prSet/>
      <dgm:spPr/>
      <dgm:t>
        <a:bodyPr/>
        <a:lstStyle/>
        <a:p>
          <a:r>
            <a:rPr lang="en-US" dirty="0"/>
            <a:t>Public Involvement Plan (PIP)</a:t>
          </a:r>
        </a:p>
      </dgm:t>
      <dgm:extLst>
        <a:ext uri="{E40237B7-FDA0-4F09-8148-C483321AD2D9}">
          <dgm14:cNvPr xmlns:dgm14="http://schemas.microsoft.com/office/drawing/2010/diagram" id="0" name="" descr="Established in June 2021&#10;Public participation opportunities&#10;Preliminary screening&#10;Public Involvement Plan (PIP)&#10;"/>
        </a:ext>
      </dgm:extLst>
    </dgm:pt>
    <dgm:pt modelId="{D9FFEB73-FE09-456F-A36D-6C36A24A46D5}" type="parTrans" cxnId="{7D5B8DCF-E5CD-4505-9DAA-67338EE8E7D4}">
      <dgm:prSet/>
      <dgm:spPr/>
      <dgm:t>
        <a:bodyPr/>
        <a:lstStyle/>
        <a:p>
          <a:endParaRPr lang="en-US"/>
        </a:p>
      </dgm:t>
    </dgm:pt>
    <dgm:pt modelId="{401D0DF2-8325-427E-8E1B-9475CFE280AB}" type="sibTrans" cxnId="{7D5B8DCF-E5CD-4505-9DAA-67338EE8E7D4}">
      <dgm:prSet/>
      <dgm:spPr/>
      <dgm:t>
        <a:bodyPr/>
        <a:lstStyle/>
        <a:p>
          <a:endParaRPr lang="en-US"/>
        </a:p>
      </dgm:t>
    </dgm:pt>
    <dgm:pt modelId="{E6CBD59D-AB4C-4C3D-94C2-C29C5E9D5DB0}" type="pres">
      <dgm:prSet presAssocID="{47557894-B1C9-4917-9780-830173D7BA94}" presName="hierChild1" presStyleCnt="0">
        <dgm:presLayoutVars>
          <dgm:chPref val="1"/>
          <dgm:dir/>
          <dgm:animOne val="branch"/>
          <dgm:animLvl val="lvl"/>
          <dgm:resizeHandles/>
        </dgm:presLayoutVars>
      </dgm:prSet>
      <dgm:spPr/>
    </dgm:pt>
    <dgm:pt modelId="{07F66ADD-32A9-4168-A096-11DF15EC02DD}" type="pres">
      <dgm:prSet presAssocID="{9405CDE3-7765-4C29-92DB-7030AFF9D6D8}" presName="hierRoot1" presStyleCnt="0"/>
      <dgm:spPr/>
    </dgm:pt>
    <dgm:pt modelId="{9CA7857F-1855-45A5-B093-6701A1FDE798}" type="pres">
      <dgm:prSet presAssocID="{9405CDE3-7765-4C29-92DB-7030AFF9D6D8}" presName="composite" presStyleCnt="0"/>
      <dgm:spPr/>
    </dgm:pt>
    <dgm:pt modelId="{A0141F41-8E0E-4B8A-A405-F96A0637BEA3}" type="pres">
      <dgm:prSet presAssocID="{9405CDE3-7765-4C29-92DB-7030AFF9D6D8}" presName="background" presStyleLbl="node0" presStyleIdx="0" presStyleCnt="4"/>
      <dgm:spPr/>
    </dgm:pt>
    <dgm:pt modelId="{B9D2FE70-4FFF-461F-ABF2-1721943F77C1}" type="pres">
      <dgm:prSet presAssocID="{9405CDE3-7765-4C29-92DB-7030AFF9D6D8}" presName="text" presStyleLbl="fgAcc0" presStyleIdx="0" presStyleCnt="4">
        <dgm:presLayoutVars>
          <dgm:chPref val="3"/>
        </dgm:presLayoutVars>
      </dgm:prSet>
      <dgm:spPr/>
    </dgm:pt>
    <dgm:pt modelId="{2F7350CF-C77B-45E5-B8DF-857253494E2D}" type="pres">
      <dgm:prSet presAssocID="{9405CDE3-7765-4C29-92DB-7030AFF9D6D8}" presName="hierChild2" presStyleCnt="0"/>
      <dgm:spPr/>
    </dgm:pt>
    <dgm:pt modelId="{B2EEE442-3A59-4FEB-834A-3D3827BC980A}" type="pres">
      <dgm:prSet presAssocID="{C303339B-3FCF-4091-B2D2-A3B6F669E010}" presName="hierRoot1" presStyleCnt="0"/>
      <dgm:spPr/>
    </dgm:pt>
    <dgm:pt modelId="{9E997AD7-7E35-4723-9052-116543DA93C4}" type="pres">
      <dgm:prSet presAssocID="{C303339B-3FCF-4091-B2D2-A3B6F669E010}" presName="composite" presStyleCnt="0"/>
      <dgm:spPr/>
    </dgm:pt>
    <dgm:pt modelId="{4D6A65FA-D4CD-4276-893D-BF287727B325}" type="pres">
      <dgm:prSet presAssocID="{C303339B-3FCF-4091-B2D2-A3B6F669E010}" presName="background" presStyleLbl="node0" presStyleIdx="1" presStyleCnt="4"/>
      <dgm:spPr/>
    </dgm:pt>
    <dgm:pt modelId="{C7AF10E9-17C7-4664-A8A6-15AD1D132A16}" type="pres">
      <dgm:prSet presAssocID="{C303339B-3FCF-4091-B2D2-A3B6F669E010}" presName="text" presStyleLbl="fgAcc0" presStyleIdx="1" presStyleCnt="4">
        <dgm:presLayoutVars>
          <dgm:chPref val="3"/>
        </dgm:presLayoutVars>
      </dgm:prSet>
      <dgm:spPr/>
    </dgm:pt>
    <dgm:pt modelId="{7B3BAB6D-52DA-444D-99AA-0E093CA45939}" type="pres">
      <dgm:prSet presAssocID="{C303339B-3FCF-4091-B2D2-A3B6F669E010}" presName="hierChild2" presStyleCnt="0"/>
      <dgm:spPr/>
    </dgm:pt>
    <dgm:pt modelId="{644803C9-463A-4121-99BD-9473AC19B7C6}" type="pres">
      <dgm:prSet presAssocID="{98B1EA87-8750-47C5-95E7-D9248262F28C}" presName="hierRoot1" presStyleCnt="0"/>
      <dgm:spPr/>
    </dgm:pt>
    <dgm:pt modelId="{D4F6AC2A-6CB0-449A-8B8B-8782B31C2C67}" type="pres">
      <dgm:prSet presAssocID="{98B1EA87-8750-47C5-95E7-D9248262F28C}" presName="composite" presStyleCnt="0"/>
      <dgm:spPr/>
    </dgm:pt>
    <dgm:pt modelId="{CCAF78BE-9307-4EC3-B642-CF55B40A82BD}" type="pres">
      <dgm:prSet presAssocID="{98B1EA87-8750-47C5-95E7-D9248262F28C}" presName="background" presStyleLbl="node0" presStyleIdx="2" presStyleCnt="4"/>
      <dgm:spPr/>
    </dgm:pt>
    <dgm:pt modelId="{CFE12FFD-A497-46D9-B2E8-469B8FF28FBF}" type="pres">
      <dgm:prSet presAssocID="{98B1EA87-8750-47C5-95E7-D9248262F28C}" presName="text" presStyleLbl="fgAcc0" presStyleIdx="2" presStyleCnt="4">
        <dgm:presLayoutVars>
          <dgm:chPref val="3"/>
        </dgm:presLayoutVars>
      </dgm:prSet>
      <dgm:spPr/>
    </dgm:pt>
    <dgm:pt modelId="{01740F49-25FB-409A-BD79-A258767F5314}" type="pres">
      <dgm:prSet presAssocID="{98B1EA87-8750-47C5-95E7-D9248262F28C}" presName="hierChild2" presStyleCnt="0"/>
      <dgm:spPr/>
    </dgm:pt>
    <dgm:pt modelId="{DEE6B8F0-3DE4-4714-9E0B-5E33BC88FD14}" type="pres">
      <dgm:prSet presAssocID="{326230EB-4B3F-4FB6-AC83-147B642F0037}" presName="hierRoot1" presStyleCnt="0"/>
      <dgm:spPr/>
    </dgm:pt>
    <dgm:pt modelId="{63159BE8-DA46-4FD9-87E6-DE68B5FF6287}" type="pres">
      <dgm:prSet presAssocID="{326230EB-4B3F-4FB6-AC83-147B642F0037}" presName="composite" presStyleCnt="0"/>
      <dgm:spPr/>
    </dgm:pt>
    <dgm:pt modelId="{56819022-FFDB-4A35-82E1-01898B710738}" type="pres">
      <dgm:prSet presAssocID="{326230EB-4B3F-4FB6-AC83-147B642F0037}" presName="background" presStyleLbl="node0" presStyleIdx="3" presStyleCnt="4"/>
      <dgm:spPr/>
    </dgm:pt>
    <dgm:pt modelId="{42F95500-BFD0-4D60-B3F6-C0F56A7222B3}" type="pres">
      <dgm:prSet presAssocID="{326230EB-4B3F-4FB6-AC83-147B642F0037}" presName="text" presStyleLbl="fgAcc0" presStyleIdx="3" presStyleCnt="4">
        <dgm:presLayoutVars>
          <dgm:chPref val="3"/>
        </dgm:presLayoutVars>
      </dgm:prSet>
      <dgm:spPr/>
    </dgm:pt>
    <dgm:pt modelId="{C06DD806-B4F1-40B6-AD0C-DD7DA1C2E02C}" type="pres">
      <dgm:prSet presAssocID="{326230EB-4B3F-4FB6-AC83-147B642F0037}" presName="hierChild2" presStyleCnt="0"/>
      <dgm:spPr/>
    </dgm:pt>
  </dgm:ptLst>
  <dgm:cxnLst>
    <dgm:cxn modelId="{BD23EB28-CF29-48F2-A6A7-869B203E6E8C}" type="presOf" srcId="{326230EB-4B3F-4FB6-AC83-147B642F0037}" destId="{42F95500-BFD0-4D60-B3F6-C0F56A7222B3}" srcOrd="0" destOrd="0" presId="urn:microsoft.com/office/officeart/2005/8/layout/hierarchy1"/>
    <dgm:cxn modelId="{8C94B968-8319-43A7-AF3F-8A5903713B1C}" type="presOf" srcId="{98B1EA87-8750-47C5-95E7-D9248262F28C}" destId="{CFE12FFD-A497-46D9-B2E8-469B8FF28FBF}" srcOrd="0" destOrd="0" presId="urn:microsoft.com/office/officeart/2005/8/layout/hierarchy1"/>
    <dgm:cxn modelId="{BA569C7D-B8E7-4D8C-9151-4B07DC9714AB}" srcId="{47557894-B1C9-4917-9780-830173D7BA94}" destId="{9405CDE3-7765-4C29-92DB-7030AFF9D6D8}" srcOrd="0" destOrd="0" parTransId="{FB956980-5598-445D-8D1F-A7803FF0EF1D}" sibTransId="{A248E848-9659-4BD2-B2E4-A7232BE83C09}"/>
    <dgm:cxn modelId="{8C264B97-FA8D-41A3-A95C-8F63839311EA}" type="presOf" srcId="{9405CDE3-7765-4C29-92DB-7030AFF9D6D8}" destId="{B9D2FE70-4FFF-461F-ABF2-1721943F77C1}" srcOrd="0" destOrd="0" presId="urn:microsoft.com/office/officeart/2005/8/layout/hierarchy1"/>
    <dgm:cxn modelId="{7D5B8DCF-E5CD-4505-9DAA-67338EE8E7D4}" srcId="{47557894-B1C9-4917-9780-830173D7BA94}" destId="{326230EB-4B3F-4FB6-AC83-147B642F0037}" srcOrd="3" destOrd="0" parTransId="{D9FFEB73-FE09-456F-A36D-6C36A24A46D5}" sibTransId="{401D0DF2-8325-427E-8E1B-9475CFE280AB}"/>
    <dgm:cxn modelId="{CF0633D9-0A64-462C-BE83-7DE6CDB1350E}" type="presOf" srcId="{C303339B-3FCF-4091-B2D2-A3B6F669E010}" destId="{C7AF10E9-17C7-4664-A8A6-15AD1D132A16}" srcOrd="0" destOrd="0" presId="urn:microsoft.com/office/officeart/2005/8/layout/hierarchy1"/>
    <dgm:cxn modelId="{F8423BE6-19CD-4F90-847E-3B880ED5CDB5}" srcId="{47557894-B1C9-4917-9780-830173D7BA94}" destId="{C303339B-3FCF-4091-B2D2-A3B6F669E010}" srcOrd="1" destOrd="0" parTransId="{BB727B8F-11B9-4D4F-A649-2D9E9365DFE4}" sibTransId="{EC202EEC-45C1-467F-8E3F-BA0C1CCED22C}"/>
    <dgm:cxn modelId="{7E58EEE8-8B9E-4386-8B10-B61D7B98BD63}" srcId="{47557894-B1C9-4917-9780-830173D7BA94}" destId="{98B1EA87-8750-47C5-95E7-D9248262F28C}" srcOrd="2" destOrd="0" parTransId="{FCE51F95-5168-4F9C-8299-CEE653EB6B0B}" sibTransId="{8C56274B-9631-4AA0-A8DE-470E014B9B94}"/>
    <dgm:cxn modelId="{C2A08EFA-AF4C-47B8-AF8C-09DCED3E3015}" type="presOf" srcId="{47557894-B1C9-4917-9780-830173D7BA94}" destId="{E6CBD59D-AB4C-4C3D-94C2-C29C5E9D5DB0}" srcOrd="0" destOrd="0" presId="urn:microsoft.com/office/officeart/2005/8/layout/hierarchy1"/>
    <dgm:cxn modelId="{44424C2C-A046-4EAB-A6F0-E3614C051B99}" type="presParOf" srcId="{E6CBD59D-AB4C-4C3D-94C2-C29C5E9D5DB0}" destId="{07F66ADD-32A9-4168-A096-11DF15EC02DD}" srcOrd="0" destOrd="0" presId="urn:microsoft.com/office/officeart/2005/8/layout/hierarchy1"/>
    <dgm:cxn modelId="{30C3AD0F-062E-4013-98C3-E1ADB8052411}" type="presParOf" srcId="{07F66ADD-32A9-4168-A096-11DF15EC02DD}" destId="{9CA7857F-1855-45A5-B093-6701A1FDE798}" srcOrd="0" destOrd="0" presId="urn:microsoft.com/office/officeart/2005/8/layout/hierarchy1"/>
    <dgm:cxn modelId="{BB5BC23D-E054-49AE-9B8A-9F1E101ED666}" type="presParOf" srcId="{9CA7857F-1855-45A5-B093-6701A1FDE798}" destId="{A0141F41-8E0E-4B8A-A405-F96A0637BEA3}" srcOrd="0" destOrd="0" presId="urn:microsoft.com/office/officeart/2005/8/layout/hierarchy1"/>
    <dgm:cxn modelId="{6D1B1961-CA0F-458D-B697-23D82674E526}" type="presParOf" srcId="{9CA7857F-1855-45A5-B093-6701A1FDE798}" destId="{B9D2FE70-4FFF-461F-ABF2-1721943F77C1}" srcOrd="1" destOrd="0" presId="urn:microsoft.com/office/officeart/2005/8/layout/hierarchy1"/>
    <dgm:cxn modelId="{1FAEBD59-5E55-49AF-A5D0-899493AE4D45}" type="presParOf" srcId="{07F66ADD-32A9-4168-A096-11DF15EC02DD}" destId="{2F7350CF-C77B-45E5-B8DF-857253494E2D}" srcOrd="1" destOrd="0" presId="urn:microsoft.com/office/officeart/2005/8/layout/hierarchy1"/>
    <dgm:cxn modelId="{FF3DB986-8E0F-4878-9C41-6E957203BC5D}" type="presParOf" srcId="{E6CBD59D-AB4C-4C3D-94C2-C29C5E9D5DB0}" destId="{B2EEE442-3A59-4FEB-834A-3D3827BC980A}" srcOrd="1" destOrd="0" presId="urn:microsoft.com/office/officeart/2005/8/layout/hierarchy1"/>
    <dgm:cxn modelId="{40FDF74B-DC60-42CD-B2C7-00E5FBA005C1}" type="presParOf" srcId="{B2EEE442-3A59-4FEB-834A-3D3827BC980A}" destId="{9E997AD7-7E35-4723-9052-116543DA93C4}" srcOrd="0" destOrd="0" presId="urn:microsoft.com/office/officeart/2005/8/layout/hierarchy1"/>
    <dgm:cxn modelId="{D3190E82-C493-422C-B5C9-2307E45D6795}" type="presParOf" srcId="{9E997AD7-7E35-4723-9052-116543DA93C4}" destId="{4D6A65FA-D4CD-4276-893D-BF287727B325}" srcOrd="0" destOrd="0" presId="urn:microsoft.com/office/officeart/2005/8/layout/hierarchy1"/>
    <dgm:cxn modelId="{559387BA-8F8C-4428-8D31-9B9F361CF5AD}" type="presParOf" srcId="{9E997AD7-7E35-4723-9052-116543DA93C4}" destId="{C7AF10E9-17C7-4664-A8A6-15AD1D132A16}" srcOrd="1" destOrd="0" presId="urn:microsoft.com/office/officeart/2005/8/layout/hierarchy1"/>
    <dgm:cxn modelId="{13C860E2-8DA6-4D62-AFA8-C3D93CAE72CF}" type="presParOf" srcId="{B2EEE442-3A59-4FEB-834A-3D3827BC980A}" destId="{7B3BAB6D-52DA-444D-99AA-0E093CA45939}" srcOrd="1" destOrd="0" presId="urn:microsoft.com/office/officeart/2005/8/layout/hierarchy1"/>
    <dgm:cxn modelId="{95377142-BFE5-410F-BC5B-C03DE7B6E759}" type="presParOf" srcId="{E6CBD59D-AB4C-4C3D-94C2-C29C5E9D5DB0}" destId="{644803C9-463A-4121-99BD-9473AC19B7C6}" srcOrd="2" destOrd="0" presId="urn:microsoft.com/office/officeart/2005/8/layout/hierarchy1"/>
    <dgm:cxn modelId="{32FD584E-C46C-46FB-8FDB-C09AC44CA062}" type="presParOf" srcId="{644803C9-463A-4121-99BD-9473AC19B7C6}" destId="{D4F6AC2A-6CB0-449A-8B8B-8782B31C2C67}" srcOrd="0" destOrd="0" presId="urn:microsoft.com/office/officeart/2005/8/layout/hierarchy1"/>
    <dgm:cxn modelId="{6885CA75-83D2-4E4A-81B6-7C6169D9EF91}" type="presParOf" srcId="{D4F6AC2A-6CB0-449A-8B8B-8782B31C2C67}" destId="{CCAF78BE-9307-4EC3-B642-CF55B40A82BD}" srcOrd="0" destOrd="0" presId="urn:microsoft.com/office/officeart/2005/8/layout/hierarchy1"/>
    <dgm:cxn modelId="{FD0F2501-2EF2-4BA2-A560-EE8CFDEC338E}" type="presParOf" srcId="{D4F6AC2A-6CB0-449A-8B8B-8782B31C2C67}" destId="{CFE12FFD-A497-46D9-B2E8-469B8FF28FBF}" srcOrd="1" destOrd="0" presId="urn:microsoft.com/office/officeart/2005/8/layout/hierarchy1"/>
    <dgm:cxn modelId="{715D45ED-4A08-4EBF-B39D-1E54F674082A}" type="presParOf" srcId="{644803C9-463A-4121-99BD-9473AC19B7C6}" destId="{01740F49-25FB-409A-BD79-A258767F5314}" srcOrd="1" destOrd="0" presId="urn:microsoft.com/office/officeart/2005/8/layout/hierarchy1"/>
    <dgm:cxn modelId="{DBAAF574-3219-477B-A782-B0D6F38B83DA}" type="presParOf" srcId="{E6CBD59D-AB4C-4C3D-94C2-C29C5E9D5DB0}" destId="{DEE6B8F0-3DE4-4714-9E0B-5E33BC88FD14}" srcOrd="3" destOrd="0" presId="urn:microsoft.com/office/officeart/2005/8/layout/hierarchy1"/>
    <dgm:cxn modelId="{27A7341A-215B-4B22-9344-1CE0F446022A}" type="presParOf" srcId="{DEE6B8F0-3DE4-4714-9E0B-5E33BC88FD14}" destId="{63159BE8-DA46-4FD9-87E6-DE68B5FF6287}" srcOrd="0" destOrd="0" presId="urn:microsoft.com/office/officeart/2005/8/layout/hierarchy1"/>
    <dgm:cxn modelId="{97837AB1-2C5B-42A5-925C-1C9C1009918A}" type="presParOf" srcId="{63159BE8-DA46-4FD9-87E6-DE68B5FF6287}" destId="{56819022-FFDB-4A35-82E1-01898B710738}" srcOrd="0" destOrd="0" presId="urn:microsoft.com/office/officeart/2005/8/layout/hierarchy1"/>
    <dgm:cxn modelId="{F29132A6-57E6-4F27-9636-B5818D700643}" type="presParOf" srcId="{63159BE8-DA46-4FD9-87E6-DE68B5FF6287}" destId="{42F95500-BFD0-4D60-B3F6-C0F56A7222B3}" srcOrd="1" destOrd="0" presId="urn:microsoft.com/office/officeart/2005/8/layout/hierarchy1"/>
    <dgm:cxn modelId="{C003E409-D427-4802-A242-D61023C339AD}" type="presParOf" srcId="{DEE6B8F0-3DE4-4714-9E0B-5E33BC88FD14}" destId="{C06DD806-B4F1-40B6-AD0C-DD7DA1C2E02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78F92F-50EE-46D0-B643-7E745CBCF9A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4A72A88-B7AE-4A90-A834-492D2B6DABF6}">
      <dgm:prSet/>
      <dgm:spPr/>
      <dgm:t>
        <a:bodyPr/>
        <a:lstStyle/>
        <a:p>
          <a:r>
            <a:rPr lang="en-US" dirty="0"/>
            <a:t>Framework to identify individuals and communities that need language assistance</a:t>
          </a:r>
        </a:p>
      </dgm:t>
    </dgm:pt>
    <dgm:pt modelId="{21606EA3-5D0D-43CC-9E25-7D95EA4A86E1}" type="parTrans" cxnId="{AF4BB894-BC95-45CF-B49B-5C679DE9CA87}">
      <dgm:prSet/>
      <dgm:spPr/>
      <dgm:t>
        <a:bodyPr/>
        <a:lstStyle/>
        <a:p>
          <a:endParaRPr lang="en-US"/>
        </a:p>
      </dgm:t>
    </dgm:pt>
    <dgm:pt modelId="{79FA91D1-A8C5-44CB-A814-34EFFD7F268A}" type="sibTrans" cxnId="{AF4BB894-BC95-45CF-B49B-5C679DE9CA87}">
      <dgm:prSet/>
      <dgm:spPr/>
      <dgm:t>
        <a:bodyPr/>
        <a:lstStyle/>
        <a:p>
          <a:endParaRPr lang="en-US"/>
        </a:p>
      </dgm:t>
    </dgm:pt>
    <dgm:pt modelId="{764B7572-6A46-4FD9-9E3E-B723C7D5E3F6}">
      <dgm:prSet/>
      <dgm:spPr/>
      <dgm:t>
        <a:bodyPr/>
        <a:lstStyle/>
        <a:p>
          <a:r>
            <a:rPr lang="en-US" dirty="0"/>
            <a:t>Description of TCEQ’s approach to providing language assistance</a:t>
          </a:r>
        </a:p>
      </dgm:t>
    </dgm:pt>
    <dgm:pt modelId="{B01AEFFA-07B9-472D-BFC3-7A6A50F07968}" type="parTrans" cxnId="{8A756A48-58E1-482F-B26F-CDD853073561}">
      <dgm:prSet/>
      <dgm:spPr/>
      <dgm:t>
        <a:bodyPr/>
        <a:lstStyle/>
        <a:p>
          <a:endParaRPr lang="en-US"/>
        </a:p>
      </dgm:t>
    </dgm:pt>
    <dgm:pt modelId="{3F8522BB-6AFF-4312-BDFB-D76C85167E14}" type="sibTrans" cxnId="{8A756A48-58E1-482F-B26F-CDD853073561}">
      <dgm:prSet/>
      <dgm:spPr/>
      <dgm:t>
        <a:bodyPr/>
        <a:lstStyle/>
        <a:p>
          <a:endParaRPr lang="en-US"/>
        </a:p>
      </dgm:t>
    </dgm:pt>
    <dgm:pt modelId="{DF541E73-E4A5-4074-B3BC-E01E868E0BF8}">
      <dgm:prSet/>
      <dgm:spPr/>
      <dgm:t>
        <a:bodyPr/>
        <a:lstStyle/>
        <a:p>
          <a:r>
            <a:rPr lang="en-US" dirty="0"/>
            <a:t>Guidelines for determining when translation and interpretation is needed by the TCEQ</a:t>
          </a:r>
        </a:p>
      </dgm:t>
    </dgm:pt>
    <dgm:pt modelId="{20EFA2E5-2602-4DC1-A53B-7BE33DA837D5}" type="parTrans" cxnId="{B59A7FA4-1C83-4719-B49A-F40758D4DBA3}">
      <dgm:prSet/>
      <dgm:spPr/>
      <dgm:t>
        <a:bodyPr/>
        <a:lstStyle/>
        <a:p>
          <a:endParaRPr lang="en-US"/>
        </a:p>
      </dgm:t>
    </dgm:pt>
    <dgm:pt modelId="{0979F639-BB4A-42E4-BDEC-D4AFC6045E9A}" type="sibTrans" cxnId="{B59A7FA4-1C83-4719-B49A-F40758D4DBA3}">
      <dgm:prSet/>
      <dgm:spPr/>
      <dgm:t>
        <a:bodyPr/>
        <a:lstStyle/>
        <a:p>
          <a:endParaRPr lang="en-US"/>
        </a:p>
      </dgm:t>
    </dgm:pt>
    <dgm:pt modelId="{4038B7EE-0D65-496C-B3DD-7CD769E7FF64}" type="pres">
      <dgm:prSet presAssocID="{4578F92F-50EE-46D0-B643-7E745CBCF9A2}" presName="hierChild1" presStyleCnt="0">
        <dgm:presLayoutVars>
          <dgm:chPref val="1"/>
          <dgm:dir/>
          <dgm:animOne val="branch"/>
          <dgm:animLvl val="lvl"/>
          <dgm:resizeHandles/>
        </dgm:presLayoutVars>
      </dgm:prSet>
      <dgm:spPr/>
    </dgm:pt>
    <dgm:pt modelId="{C2B57D59-43F3-4FC1-AC4D-D95A7F753327}" type="pres">
      <dgm:prSet presAssocID="{C4A72A88-B7AE-4A90-A834-492D2B6DABF6}" presName="hierRoot1" presStyleCnt="0"/>
      <dgm:spPr/>
    </dgm:pt>
    <dgm:pt modelId="{3348C872-B399-4F53-B18B-FD374938F59B}" type="pres">
      <dgm:prSet presAssocID="{C4A72A88-B7AE-4A90-A834-492D2B6DABF6}" presName="composite" presStyleCnt="0"/>
      <dgm:spPr/>
    </dgm:pt>
    <dgm:pt modelId="{A8D3FF65-E466-4510-8DE5-AF82D303DE57}" type="pres">
      <dgm:prSet presAssocID="{C4A72A88-B7AE-4A90-A834-492D2B6DABF6}" presName="background" presStyleLbl="node0" presStyleIdx="0" presStyleCnt="3"/>
      <dgm:spPr/>
    </dgm:pt>
    <dgm:pt modelId="{6BA50650-671E-43E3-9E44-1C84511923AE}" type="pres">
      <dgm:prSet presAssocID="{C4A72A88-B7AE-4A90-A834-492D2B6DABF6}" presName="text" presStyleLbl="fgAcc0" presStyleIdx="0" presStyleCnt="3">
        <dgm:presLayoutVars>
          <dgm:chPref val="3"/>
        </dgm:presLayoutVars>
      </dgm:prSet>
      <dgm:spPr/>
    </dgm:pt>
    <dgm:pt modelId="{9D980C80-AE24-41DD-BF84-EC951F7FFFF9}" type="pres">
      <dgm:prSet presAssocID="{C4A72A88-B7AE-4A90-A834-492D2B6DABF6}" presName="hierChild2" presStyleCnt="0"/>
      <dgm:spPr/>
    </dgm:pt>
    <dgm:pt modelId="{4EB4CAEF-11FE-4256-B1A3-A5E199A5191B}" type="pres">
      <dgm:prSet presAssocID="{764B7572-6A46-4FD9-9E3E-B723C7D5E3F6}" presName="hierRoot1" presStyleCnt="0"/>
      <dgm:spPr/>
    </dgm:pt>
    <dgm:pt modelId="{C1F1B0AB-8116-4C0D-BB91-11824B02DA87}" type="pres">
      <dgm:prSet presAssocID="{764B7572-6A46-4FD9-9E3E-B723C7D5E3F6}" presName="composite" presStyleCnt="0"/>
      <dgm:spPr/>
    </dgm:pt>
    <dgm:pt modelId="{22F992D3-DA40-4D93-A28B-B8969136CAC9}" type="pres">
      <dgm:prSet presAssocID="{764B7572-6A46-4FD9-9E3E-B723C7D5E3F6}" presName="background" presStyleLbl="node0" presStyleIdx="1" presStyleCnt="3"/>
      <dgm:spPr/>
    </dgm:pt>
    <dgm:pt modelId="{354A6703-23D9-44FA-8D00-2D94F36EB495}" type="pres">
      <dgm:prSet presAssocID="{764B7572-6A46-4FD9-9E3E-B723C7D5E3F6}" presName="text" presStyleLbl="fgAcc0" presStyleIdx="1" presStyleCnt="3">
        <dgm:presLayoutVars>
          <dgm:chPref val="3"/>
        </dgm:presLayoutVars>
      </dgm:prSet>
      <dgm:spPr/>
    </dgm:pt>
    <dgm:pt modelId="{4CD79148-1FDF-4D14-BB32-EFB2850FA505}" type="pres">
      <dgm:prSet presAssocID="{764B7572-6A46-4FD9-9E3E-B723C7D5E3F6}" presName="hierChild2" presStyleCnt="0"/>
      <dgm:spPr/>
    </dgm:pt>
    <dgm:pt modelId="{ECD06DDA-C66C-4F79-B97A-8006C7361B64}" type="pres">
      <dgm:prSet presAssocID="{DF541E73-E4A5-4074-B3BC-E01E868E0BF8}" presName="hierRoot1" presStyleCnt="0"/>
      <dgm:spPr/>
    </dgm:pt>
    <dgm:pt modelId="{5818AF5C-BCD4-49F1-BF84-08C288EFF8F5}" type="pres">
      <dgm:prSet presAssocID="{DF541E73-E4A5-4074-B3BC-E01E868E0BF8}" presName="composite" presStyleCnt="0"/>
      <dgm:spPr/>
    </dgm:pt>
    <dgm:pt modelId="{1A362654-6A11-4359-B147-CE7861318577}" type="pres">
      <dgm:prSet presAssocID="{DF541E73-E4A5-4074-B3BC-E01E868E0BF8}" presName="background" presStyleLbl="node0" presStyleIdx="2" presStyleCnt="3"/>
      <dgm:spPr/>
    </dgm:pt>
    <dgm:pt modelId="{0BB3CF5D-4CB4-43B9-B388-AE100EBB7598}" type="pres">
      <dgm:prSet presAssocID="{DF541E73-E4A5-4074-B3BC-E01E868E0BF8}" presName="text" presStyleLbl="fgAcc0" presStyleIdx="2" presStyleCnt="3">
        <dgm:presLayoutVars>
          <dgm:chPref val="3"/>
        </dgm:presLayoutVars>
      </dgm:prSet>
      <dgm:spPr/>
    </dgm:pt>
    <dgm:pt modelId="{563A70CC-87CF-452E-BA0D-4857F45D6EE8}" type="pres">
      <dgm:prSet presAssocID="{DF541E73-E4A5-4074-B3BC-E01E868E0BF8}" presName="hierChild2" presStyleCnt="0"/>
      <dgm:spPr/>
    </dgm:pt>
  </dgm:ptLst>
  <dgm:cxnLst>
    <dgm:cxn modelId="{31680926-66C8-4451-BC34-35F8AB2017CC}" type="presOf" srcId="{C4A72A88-B7AE-4A90-A834-492D2B6DABF6}" destId="{6BA50650-671E-43E3-9E44-1C84511923AE}" srcOrd="0" destOrd="0" presId="urn:microsoft.com/office/officeart/2005/8/layout/hierarchy1"/>
    <dgm:cxn modelId="{8A756A48-58E1-482F-B26F-CDD853073561}" srcId="{4578F92F-50EE-46D0-B643-7E745CBCF9A2}" destId="{764B7572-6A46-4FD9-9E3E-B723C7D5E3F6}" srcOrd="1" destOrd="0" parTransId="{B01AEFFA-07B9-472D-BFC3-7A6A50F07968}" sibTransId="{3F8522BB-6AFF-4312-BDFB-D76C85167E14}"/>
    <dgm:cxn modelId="{CE53346B-A73A-4659-9BFB-1D9906EE6966}" type="presOf" srcId="{DF541E73-E4A5-4074-B3BC-E01E868E0BF8}" destId="{0BB3CF5D-4CB4-43B9-B388-AE100EBB7598}" srcOrd="0" destOrd="0" presId="urn:microsoft.com/office/officeart/2005/8/layout/hierarchy1"/>
    <dgm:cxn modelId="{97EED57F-1DFC-47DF-B2C4-D02C30791D21}" type="presOf" srcId="{764B7572-6A46-4FD9-9E3E-B723C7D5E3F6}" destId="{354A6703-23D9-44FA-8D00-2D94F36EB495}" srcOrd="0" destOrd="0" presId="urn:microsoft.com/office/officeart/2005/8/layout/hierarchy1"/>
    <dgm:cxn modelId="{AF4BB894-BC95-45CF-B49B-5C679DE9CA87}" srcId="{4578F92F-50EE-46D0-B643-7E745CBCF9A2}" destId="{C4A72A88-B7AE-4A90-A834-492D2B6DABF6}" srcOrd="0" destOrd="0" parTransId="{21606EA3-5D0D-43CC-9E25-7D95EA4A86E1}" sibTransId="{79FA91D1-A8C5-44CB-A814-34EFFD7F268A}"/>
    <dgm:cxn modelId="{B59A7FA4-1C83-4719-B49A-F40758D4DBA3}" srcId="{4578F92F-50EE-46D0-B643-7E745CBCF9A2}" destId="{DF541E73-E4A5-4074-B3BC-E01E868E0BF8}" srcOrd="2" destOrd="0" parTransId="{20EFA2E5-2602-4DC1-A53B-7BE33DA837D5}" sibTransId="{0979F639-BB4A-42E4-BDEC-D4AFC6045E9A}"/>
    <dgm:cxn modelId="{B522F8A6-C882-4953-9A1E-9F2BCB63180B}" type="presOf" srcId="{4578F92F-50EE-46D0-B643-7E745CBCF9A2}" destId="{4038B7EE-0D65-496C-B3DD-7CD769E7FF64}" srcOrd="0" destOrd="0" presId="urn:microsoft.com/office/officeart/2005/8/layout/hierarchy1"/>
    <dgm:cxn modelId="{C4E4AF6E-4B24-4BB5-82A8-39D587166A90}" type="presParOf" srcId="{4038B7EE-0D65-496C-B3DD-7CD769E7FF64}" destId="{C2B57D59-43F3-4FC1-AC4D-D95A7F753327}" srcOrd="0" destOrd="0" presId="urn:microsoft.com/office/officeart/2005/8/layout/hierarchy1"/>
    <dgm:cxn modelId="{D5E231BB-23F1-4785-9656-560A123D7AD5}" type="presParOf" srcId="{C2B57D59-43F3-4FC1-AC4D-D95A7F753327}" destId="{3348C872-B399-4F53-B18B-FD374938F59B}" srcOrd="0" destOrd="0" presId="urn:microsoft.com/office/officeart/2005/8/layout/hierarchy1"/>
    <dgm:cxn modelId="{54B5D06D-A187-482E-95BA-104DFB0A2769}" type="presParOf" srcId="{3348C872-B399-4F53-B18B-FD374938F59B}" destId="{A8D3FF65-E466-4510-8DE5-AF82D303DE57}" srcOrd="0" destOrd="0" presId="urn:microsoft.com/office/officeart/2005/8/layout/hierarchy1"/>
    <dgm:cxn modelId="{9CA15C38-3E37-482B-AE3D-147B1B0248DC}" type="presParOf" srcId="{3348C872-B399-4F53-B18B-FD374938F59B}" destId="{6BA50650-671E-43E3-9E44-1C84511923AE}" srcOrd="1" destOrd="0" presId="urn:microsoft.com/office/officeart/2005/8/layout/hierarchy1"/>
    <dgm:cxn modelId="{879E9712-73F5-4F1B-B3D8-7863FBA2B0BD}" type="presParOf" srcId="{C2B57D59-43F3-4FC1-AC4D-D95A7F753327}" destId="{9D980C80-AE24-41DD-BF84-EC951F7FFFF9}" srcOrd="1" destOrd="0" presId="urn:microsoft.com/office/officeart/2005/8/layout/hierarchy1"/>
    <dgm:cxn modelId="{E9E3CAD9-E6DC-46C6-967B-4103240A4007}" type="presParOf" srcId="{4038B7EE-0D65-496C-B3DD-7CD769E7FF64}" destId="{4EB4CAEF-11FE-4256-B1A3-A5E199A5191B}" srcOrd="1" destOrd="0" presId="urn:microsoft.com/office/officeart/2005/8/layout/hierarchy1"/>
    <dgm:cxn modelId="{EBC699DD-1593-4008-BB58-AAEDA30AFBCC}" type="presParOf" srcId="{4EB4CAEF-11FE-4256-B1A3-A5E199A5191B}" destId="{C1F1B0AB-8116-4C0D-BB91-11824B02DA87}" srcOrd="0" destOrd="0" presId="urn:microsoft.com/office/officeart/2005/8/layout/hierarchy1"/>
    <dgm:cxn modelId="{581E7B2E-8011-4425-98F8-8F44AD21C417}" type="presParOf" srcId="{C1F1B0AB-8116-4C0D-BB91-11824B02DA87}" destId="{22F992D3-DA40-4D93-A28B-B8969136CAC9}" srcOrd="0" destOrd="0" presId="urn:microsoft.com/office/officeart/2005/8/layout/hierarchy1"/>
    <dgm:cxn modelId="{3EF064B3-A713-46E6-B9DB-C11D5582E5FA}" type="presParOf" srcId="{C1F1B0AB-8116-4C0D-BB91-11824B02DA87}" destId="{354A6703-23D9-44FA-8D00-2D94F36EB495}" srcOrd="1" destOrd="0" presId="urn:microsoft.com/office/officeart/2005/8/layout/hierarchy1"/>
    <dgm:cxn modelId="{3A33E0F5-0935-473A-9649-04E899C89328}" type="presParOf" srcId="{4EB4CAEF-11FE-4256-B1A3-A5E199A5191B}" destId="{4CD79148-1FDF-4D14-BB32-EFB2850FA505}" srcOrd="1" destOrd="0" presId="urn:microsoft.com/office/officeart/2005/8/layout/hierarchy1"/>
    <dgm:cxn modelId="{6194E4EC-9B2F-421C-AA0E-706128402262}" type="presParOf" srcId="{4038B7EE-0D65-496C-B3DD-7CD769E7FF64}" destId="{ECD06DDA-C66C-4F79-B97A-8006C7361B64}" srcOrd="2" destOrd="0" presId="urn:microsoft.com/office/officeart/2005/8/layout/hierarchy1"/>
    <dgm:cxn modelId="{584BB2DD-A8EF-447C-BD35-4DF554378420}" type="presParOf" srcId="{ECD06DDA-C66C-4F79-B97A-8006C7361B64}" destId="{5818AF5C-BCD4-49F1-BF84-08C288EFF8F5}" srcOrd="0" destOrd="0" presId="urn:microsoft.com/office/officeart/2005/8/layout/hierarchy1"/>
    <dgm:cxn modelId="{7DD4C28A-2C42-40D4-B69D-D5E38E628391}" type="presParOf" srcId="{5818AF5C-BCD4-49F1-BF84-08C288EFF8F5}" destId="{1A362654-6A11-4359-B147-CE7861318577}" srcOrd="0" destOrd="0" presId="urn:microsoft.com/office/officeart/2005/8/layout/hierarchy1"/>
    <dgm:cxn modelId="{74B25D66-2EFE-4D21-A3FB-EB1BAE91876F}" type="presParOf" srcId="{5818AF5C-BCD4-49F1-BF84-08C288EFF8F5}" destId="{0BB3CF5D-4CB4-43B9-B388-AE100EBB7598}" srcOrd="1" destOrd="0" presId="urn:microsoft.com/office/officeart/2005/8/layout/hierarchy1"/>
    <dgm:cxn modelId="{A25C0AEE-A35D-43C0-9A47-826C0B56D8C9}" type="presParOf" srcId="{ECD06DDA-C66C-4F79-B97A-8006C7361B64}" destId="{563A70CC-87CF-452E-BA0D-4857F45D6EE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020A8-638F-4B6A-B7B2-2434AE2E21F0}">
      <dsp:nvSpPr>
        <dsp:cNvPr id="0" name=""/>
        <dsp:cNvSpPr/>
      </dsp:nvSpPr>
      <dsp:spPr>
        <a:xfrm>
          <a:off x="0" y="0"/>
          <a:ext cx="10925907" cy="889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Public Participation and Language Access Plans</a:t>
          </a:r>
        </a:p>
      </dsp:txBody>
      <dsp:txXfrm>
        <a:off x="43407" y="43407"/>
        <a:ext cx="10839093" cy="802386"/>
      </dsp:txXfrm>
    </dsp:sp>
    <dsp:sp modelId="{AFAF0399-1F85-4C0F-893D-E48E4C082AF6}">
      <dsp:nvSpPr>
        <dsp:cNvPr id="0" name=""/>
        <dsp:cNvSpPr/>
      </dsp:nvSpPr>
      <dsp:spPr>
        <a:xfrm>
          <a:off x="0" y="1271213"/>
          <a:ext cx="10925907" cy="889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Chapter 39 Notice Requirements</a:t>
          </a:r>
        </a:p>
      </dsp:txBody>
      <dsp:txXfrm>
        <a:off x="43407" y="1314620"/>
        <a:ext cx="10839093" cy="802386"/>
      </dsp:txXfrm>
    </dsp:sp>
    <dsp:sp modelId="{BE6FBA5A-EB85-4DD2-9ACB-5E7037022B97}">
      <dsp:nvSpPr>
        <dsp:cNvPr id="0" name=""/>
        <dsp:cNvSpPr/>
      </dsp:nvSpPr>
      <dsp:spPr>
        <a:xfrm>
          <a:off x="0" y="2559525"/>
          <a:ext cx="10925907" cy="889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Public Involvement Plans</a:t>
          </a:r>
        </a:p>
      </dsp:txBody>
      <dsp:txXfrm>
        <a:off x="43407" y="2602932"/>
        <a:ext cx="10839093" cy="8023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41F41-8E0E-4B8A-A405-F96A0637BEA3}">
      <dsp:nvSpPr>
        <dsp:cNvPr id="0" name=""/>
        <dsp:cNvSpPr/>
      </dsp:nvSpPr>
      <dsp:spPr>
        <a:xfrm>
          <a:off x="3211" y="815755"/>
          <a:ext cx="2292834" cy="145595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9D2FE70-4FFF-461F-ABF2-1721943F77C1}">
      <dsp:nvSpPr>
        <dsp:cNvPr id="0" name=""/>
        <dsp:cNvSpPr/>
      </dsp:nvSpPr>
      <dsp:spPr>
        <a:xfrm>
          <a:off x="257970" y="1057776"/>
          <a:ext cx="2292834" cy="1455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Established in June 2021</a:t>
          </a:r>
        </a:p>
      </dsp:txBody>
      <dsp:txXfrm>
        <a:off x="300613" y="1100419"/>
        <a:ext cx="2207548" cy="1370664"/>
      </dsp:txXfrm>
    </dsp:sp>
    <dsp:sp modelId="{4D6A65FA-D4CD-4276-893D-BF287727B325}">
      <dsp:nvSpPr>
        <dsp:cNvPr id="0" name=""/>
        <dsp:cNvSpPr/>
      </dsp:nvSpPr>
      <dsp:spPr>
        <a:xfrm>
          <a:off x="2805564" y="815755"/>
          <a:ext cx="2292834" cy="145595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7AF10E9-17C7-4664-A8A6-15AD1D132A16}">
      <dsp:nvSpPr>
        <dsp:cNvPr id="0" name=""/>
        <dsp:cNvSpPr/>
      </dsp:nvSpPr>
      <dsp:spPr>
        <a:xfrm>
          <a:off x="3060324" y="1057776"/>
          <a:ext cx="2292834" cy="1455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Public participation opportunities</a:t>
          </a:r>
        </a:p>
      </dsp:txBody>
      <dsp:txXfrm>
        <a:off x="3102967" y="1100419"/>
        <a:ext cx="2207548" cy="1370664"/>
      </dsp:txXfrm>
    </dsp:sp>
    <dsp:sp modelId="{CCAF78BE-9307-4EC3-B642-CF55B40A82BD}">
      <dsp:nvSpPr>
        <dsp:cNvPr id="0" name=""/>
        <dsp:cNvSpPr/>
      </dsp:nvSpPr>
      <dsp:spPr>
        <a:xfrm>
          <a:off x="5607918" y="815755"/>
          <a:ext cx="2292834" cy="145595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FE12FFD-A497-46D9-B2E8-469B8FF28FBF}">
      <dsp:nvSpPr>
        <dsp:cNvPr id="0" name=""/>
        <dsp:cNvSpPr/>
      </dsp:nvSpPr>
      <dsp:spPr>
        <a:xfrm>
          <a:off x="5862677" y="1057776"/>
          <a:ext cx="2292834" cy="1455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Preliminary screening</a:t>
          </a:r>
        </a:p>
      </dsp:txBody>
      <dsp:txXfrm>
        <a:off x="5905320" y="1100419"/>
        <a:ext cx="2207548" cy="1370664"/>
      </dsp:txXfrm>
    </dsp:sp>
    <dsp:sp modelId="{56819022-FFDB-4A35-82E1-01898B710738}">
      <dsp:nvSpPr>
        <dsp:cNvPr id="0" name=""/>
        <dsp:cNvSpPr/>
      </dsp:nvSpPr>
      <dsp:spPr>
        <a:xfrm>
          <a:off x="8410271" y="815755"/>
          <a:ext cx="2292834" cy="145595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2F95500-BFD0-4D60-B3F6-C0F56A7222B3}">
      <dsp:nvSpPr>
        <dsp:cNvPr id="0" name=""/>
        <dsp:cNvSpPr/>
      </dsp:nvSpPr>
      <dsp:spPr>
        <a:xfrm>
          <a:off x="8665031" y="1057776"/>
          <a:ext cx="2292834" cy="1455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Public Involvement Plan (PIP)</a:t>
          </a:r>
        </a:p>
      </dsp:txBody>
      <dsp:txXfrm>
        <a:off x="8707674" y="1100419"/>
        <a:ext cx="2207548" cy="13706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3FF65-E466-4510-8DE5-AF82D303DE57}">
      <dsp:nvSpPr>
        <dsp:cNvPr id="0" name=""/>
        <dsp:cNvSpPr/>
      </dsp:nvSpPr>
      <dsp:spPr>
        <a:xfrm>
          <a:off x="0" y="523247"/>
          <a:ext cx="3082802" cy="19575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A50650-671E-43E3-9E44-1C84511923AE}">
      <dsp:nvSpPr>
        <dsp:cNvPr id="0" name=""/>
        <dsp:cNvSpPr/>
      </dsp:nvSpPr>
      <dsp:spPr>
        <a:xfrm>
          <a:off x="342533" y="848654"/>
          <a:ext cx="3082802" cy="19575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Framework to identify individuals and communities that need language assistance</a:t>
          </a:r>
        </a:p>
      </dsp:txBody>
      <dsp:txXfrm>
        <a:off x="399869" y="905990"/>
        <a:ext cx="2968130" cy="1842907"/>
      </dsp:txXfrm>
    </dsp:sp>
    <dsp:sp modelId="{22F992D3-DA40-4D93-A28B-B8969136CAC9}">
      <dsp:nvSpPr>
        <dsp:cNvPr id="0" name=""/>
        <dsp:cNvSpPr/>
      </dsp:nvSpPr>
      <dsp:spPr>
        <a:xfrm>
          <a:off x="3767870" y="523247"/>
          <a:ext cx="3082802" cy="19575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4A6703-23D9-44FA-8D00-2D94F36EB495}">
      <dsp:nvSpPr>
        <dsp:cNvPr id="0" name=""/>
        <dsp:cNvSpPr/>
      </dsp:nvSpPr>
      <dsp:spPr>
        <a:xfrm>
          <a:off x="4110403" y="848654"/>
          <a:ext cx="3082802" cy="19575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Description of TCEQ’s approach to providing language assistance</a:t>
          </a:r>
        </a:p>
      </dsp:txBody>
      <dsp:txXfrm>
        <a:off x="4167739" y="905990"/>
        <a:ext cx="2968130" cy="1842907"/>
      </dsp:txXfrm>
    </dsp:sp>
    <dsp:sp modelId="{1A362654-6A11-4359-B147-CE7861318577}">
      <dsp:nvSpPr>
        <dsp:cNvPr id="0" name=""/>
        <dsp:cNvSpPr/>
      </dsp:nvSpPr>
      <dsp:spPr>
        <a:xfrm>
          <a:off x="7535740" y="523247"/>
          <a:ext cx="3082802" cy="19575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B3CF5D-4CB4-43B9-B388-AE100EBB7598}">
      <dsp:nvSpPr>
        <dsp:cNvPr id="0" name=""/>
        <dsp:cNvSpPr/>
      </dsp:nvSpPr>
      <dsp:spPr>
        <a:xfrm>
          <a:off x="7878274" y="848654"/>
          <a:ext cx="3082802" cy="19575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Guidelines for determining when translation and interpretation is needed by the TCEQ</a:t>
          </a:r>
        </a:p>
      </dsp:txBody>
      <dsp:txXfrm>
        <a:off x="7935610" y="905990"/>
        <a:ext cx="2968130" cy="18429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1305D7-A2E9-4C78-B9DD-29F9BA3AC20B}"/>
              </a:ext>
            </a:extLst>
          </p:cNvPr>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dirty="0"/>
          </a:p>
        </p:txBody>
      </p:sp>
      <p:sp>
        <p:nvSpPr>
          <p:cNvPr id="3" name="Date Placeholder 2">
            <a:extLst>
              <a:ext uri="{FF2B5EF4-FFF2-40B4-BE49-F238E27FC236}">
                <a16:creationId xmlns:a16="http://schemas.microsoft.com/office/drawing/2014/main" id="{695B7112-0B26-4855-AD75-A7E4C5CEAA89}"/>
              </a:ext>
            </a:extLst>
          </p:cNvPr>
          <p:cNvSpPr>
            <a:spLocks noGrp="1"/>
          </p:cNvSpPr>
          <p:nvPr>
            <p:ph type="dt" sz="quarter" idx="1"/>
          </p:nvPr>
        </p:nvSpPr>
        <p:spPr>
          <a:xfrm>
            <a:off x="3967341" y="0"/>
            <a:ext cx="3035088" cy="466115"/>
          </a:xfrm>
          <a:prstGeom prst="rect">
            <a:avLst/>
          </a:prstGeom>
        </p:spPr>
        <p:txBody>
          <a:bodyPr vert="horz" lIns="93102" tIns="46552" rIns="93102" bIns="46552" rtlCol="0"/>
          <a:lstStyle>
            <a:lvl1pPr algn="r">
              <a:defRPr sz="1200"/>
            </a:lvl1pPr>
          </a:lstStyle>
          <a:p>
            <a:fld id="{3F0FEE3F-7797-45C0-BA71-408A025C5600}" type="datetimeFigureOut">
              <a:rPr lang="en-US" smtClean="0"/>
              <a:t>10/12/2022</a:t>
            </a:fld>
            <a:endParaRPr lang="en-US" dirty="0"/>
          </a:p>
        </p:txBody>
      </p:sp>
      <p:sp>
        <p:nvSpPr>
          <p:cNvPr id="4" name="Footer Placeholder 3">
            <a:extLst>
              <a:ext uri="{FF2B5EF4-FFF2-40B4-BE49-F238E27FC236}">
                <a16:creationId xmlns:a16="http://schemas.microsoft.com/office/drawing/2014/main" id="{BAE7D4D5-F84A-4745-9724-D0E8B2C18238}"/>
              </a:ext>
            </a:extLst>
          </p:cNvPr>
          <p:cNvSpPr>
            <a:spLocks noGrp="1"/>
          </p:cNvSpPr>
          <p:nvPr>
            <p:ph type="ftr" sz="quarter" idx="2"/>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348274A-4A18-483D-B260-32E2854E4E04}"/>
              </a:ext>
            </a:extLst>
          </p:cNvPr>
          <p:cNvSpPr>
            <a:spLocks noGrp="1"/>
          </p:cNvSpPr>
          <p:nvPr>
            <p:ph type="sldNum" sz="quarter" idx="3"/>
          </p:nvPr>
        </p:nvSpPr>
        <p:spPr>
          <a:xfrm>
            <a:off x="3967341" y="8823936"/>
            <a:ext cx="3035088" cy="466114"/>
          </a:xfrm>
          <a:prstGeom prst="rect">
            <a:avLst/>
          </a:prstGeom>
        </p:spPr>
        <p:txBody>
          <a:bodyPr vert="horz" lIns="93102" tIns="46552" rIns="93102" bIns="46552" rtlCol="0" anchor="b"/>
          <a:lstStyle>
            <a:lvl1pPr algn="r">
              <a:defRPr sz="1200"/>
            </a:lvl1pPr>
          </a:lstStyle>
          <a:p>
            <a:fld id="{0C6F398D-412D-47D5-838E-FDCA2E9465F9}" type="slidenum">
              <a:rPr lang="en-US" smtClean="0"/>
              <a:t>‹#›</a:t>
            </a:fld>
            <a:endParaRPr lang="en-US" dirty="0"/>
          </a:p>
        </p:txBody>
      </p:sp>
    </p:spTree>
    <p:extLst>
      <p:ext uri="{BB962C8B-B14F-4D97-AF65-F5344CB8AC3E}">
        <p14:creationId xmlns:p14="http://schemas.microsoft.com/office/powerpoint/2010/main" val="1449655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dirty="0"/>
          </a:p>
        </p:txBody>
      </p:sp>
      <p:sp>
        <p:nvSpPr>
          <p:cNvPr id="3" name="Date Placeholder 2"/>
          <p:cNvSpPr>
            <a:spLocks noGrp="1"/>
          </p:cNvSpPr>
          <p:nvPr>
            <p:ph type="dt" idx="1"/>
          </p:nvPr>
        </p:nvSpPr>
        <p:spPr>
          <a:xfrm>
            <a:off x="3967341" y="0"/>
            <a:ext cx="3035088" cy="466115"/>
          </a:xfrm>
          <a:prstGeom prst="rect">
            <a:avLst/>
          </a:prstGeom>
        </p:spPr>
        <p:txBody>
          <a:bodyPr vert="horz" lIns="93102" tIns="46552" rIns="93102" bIns="46552" rtlCol="0"/>
          <a:lstStyle>
            <a:lvl1pPr algn="r">
              <a:defRPr sz="1200"/>
            </a:lvl1pPr>
          </a:lstStyle>
          <a:p>
            <a:fld id="{908157C1-8A6C-4321-846D-B358E31D509E}" type="datetimeFigureOut">
              <a:rPr lang="en-US" smtClean="0"/>
              <a:t>10/12/2022</a:t>
            </a:fld>
            <a:endParaRPr lang="en-US" dirty="0"/>
          </a:p>
        </p:txBody>
      </p:sp>
      <p:sp>
        <p:nvSpPr>
          <p:cNvPr id="4" name="Slide Image Placeholder 3"/>
          <p:cNvSpPr>
            <a:spLocks noGrp="1" noRot="1" noChangeAspect="1"/>
          </p:cNvSpPr>
          <p:nvPr>
            <p:ph type="sldImg" idx="2"/>
          </p:nvPr>
        </p:nvSpPr>
        <p:spPr>
          <a:xfrm>
            <a:off x="715963" y="1160463"/>
            <a:ext cx="5572125" cy="3135312"/>
          </a:xfrm>
          <a:prstGeom prst="rect">
            <a:avLst/>
          </a:prstGeom>
          <a:noFill/>
          <a:ln w="12700">
            <a:solidFill>
              <a:prstClr val="black"/>
            </a:solidFill>
          </a:ln>
        </p:spPr>
        <p:txBody>
          <a:bodyPr vert="horz" lIns="93102" tIns="46552" rIns="93102" bIns="46552" rtlCol="0" anchor="ctr"/>
          <a:lstStyle/>
          <a:p>
            <a:endParaRPr lang="en-US" dirty="0"/>
          </a:p>
        </p:txBody>
      </p:sp>
      <p:sp>
        <p:nvSpPr>
          <p:cNvPr id="5" name="Notes Placeholder 4"/>
          <p:cNvSpPr>
            <a:spLocks noGrp="1"/>
          </p:cNvSpPr>
          <p:nvPr>
            <p:ph type="body" sz="quarter" idx="3"/>
          </p:nvPr>
        </p:nvSpPr>
        <p:spPr>
          <a:xfrm>
            <a:off x="700405" y="4470836"/>
            <a:ext cx="5603240" cy="3657958"/>
          </a:xfrm>
          <a:prstGeom prst="rect">
            <a:avLst/>
          </a:prstGeom>
        </p:spPr>
        <p:txBody>
          <a:bodyPr vert="horz" lIns="93102" tIns="46552" rIns="93102"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7341" y="8823936"/>
            <a:ext cx="3035088" cy="466114"/>
          </a:xfrm>
          <a:prstGeom prst="rect">
            <a:avLst/>
          </a:prstGeom>
        </p:spPr>
        <p:txBody>
          <a:bodyPr vert="horz" lIns="93102" tIns="46552" rIns="93102" bIns="46552" rtlCol="0" anchor="b"/>
          <a:lstStyle>
            <a:lvl1pPr algn="r">
              <a:defRPr sz="1200"/>
            </a:lvl1pPr>
          </a:lstStyle>
          <a:p>
            <a:fld id="{CFF5D64E-FCB6-4D4F-B94C-7AD7D485FC37}" type="slidenum">
              <a:rPr lang="en-US" smtClean="0"/>
              <a:t>‹#›</a:t>
            </a:fld>
            <a:endParaRPr lang="en-US" dirty="0"/>
          </a:p>
        </p:txBody>
      </p:sp>
    </p:spTree>
    <p:extLst>
      <p:ext uri="{BB962C8B-B14F-4D97-AF65-F5344CB8AC3E}">
        <p14:creationId xmlns:p14="http://schemas.microsoft.com/office/powerpoint/2010/main" val="74991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a:t>
            </a:fld>
            <a:endParaRPr lang="en-US" dirty="0"/>
          </a:p>
        </p:txBody>
      </p:sp>
    </p:spTree>
    <p:extLst>
      <p:ext uri="{BB962C8B-B14F-4D97-AF65-F5344CB8AC3E}">
        <p14:creationId xmlns:p14="http://schemas.microsoft.com/office/powerpoint/2010/main" val="2828740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827088"/>
            <a:ext cx="6477000" cy="3643312"/>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If hearing request received in the alternative language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Not just because you had to publish in alternative language</a:t>
            </a:r>
          </a:p>
        </p:txBody>
      </p:sp>
      <p:sp>
        <p:nvSpPr>
          <p:cNvPr id="4" name="Slide Number Placeholder 3"/>
          <p:cNvSpPr>
            <a:spLocks noGrp="1"/>
          </p:cNvSpPr>
          <p:nvPr>
            <p:ph type="sldNum" sz="quarter" idx="5"/>
          </p:nvPr>
        </p:nvSpPr>
        <p:spPr/>
        <p:txBody>
          <a:bodyPr/>
          <a:lstStyle/>
          <a:p>
            <a:fld id="{CFF5D64E-FCB6-4D4F-B94C-7AD7D485FC37}" type="slidenum">
              <a:rPr lang="en-US" smtClean="0"/>
              <a:t>10</a:t>
            </a:fld>
            <a:endParaRPr lang="en-US" dirty="0"/>
          </a:p>
        </p:txBody>
      </p:sp>
    </p:spTree>
    <p:extLst>
      <p:ext uri="{BB962C8B-B14F-4D97-AF65-F5344CB8AC3E}">
        <p14:creationId xmlns:p14="http://schemas.microsoft.com/office/powerpoint/2010/main" val="1657154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744538"/>
            <a:ext cx="6254750" cy="3519487"/>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Required for </a:t>
            </a:r>
            <a:r>
              <a:rPr lang="en-US" b="1" dirty="0">
                <a:latin typeface="Arial" panose="020B0604020202020204" pitchFamily="34" charset="0"/>
                <a:cs typeface="Arial" panose="020B0604020202020204" pitchFamily="34" charset="0"/>
              </a:rPr>
              <a:t>ALL APPLICATIONS subject to Chapter 39</a:t>
            </a:r>
            <a:r>
              <a:rPr lang="en-US" dirty="0">
                <a:latin typeface="Arial" panose="020B0604020202020204" pitchFamily="34" charset="0"/>
                <a:cs typeface="Arial" panose="020B0604020202020204" pitchFamily="34" charset="0"/>
              </a:rPr>
              <a:t>, not just if triggered alternative language notice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Always in ENGLISH, sometimes in alternative language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Unlike the notices, these are only POSTED and not mailed</a:t>
            </a:r>
          </a:p>
        </p:txBody>
      </p:sp>
      <p:sp>
        <p:nvSpPr>
          <p:cNvPr id="4" name="Slide Number Placeholder 3"/>
          <p:cNvSpPr>
            <a:spLocks noGrp="1"/>
          </p:cNvSpPr>
          <p:nvPr>
            <p:ph type="sldNum" sz="quarter" idx="5"/>
          </p:nvPr>
        </p:nvSpPr>
        <p:spPr/>
        <p:txBody>
          <a:bodyPr/>
          <a:lstStyle/>
          <a:p>
            <a:fld id="{CFF5D64E-FCB6-4D4F-B94C-7AD7D485FC37}" type="slidenum">
              <a:rPr lang="en-US" smtClean="0"/>
              <a:t>11</a:t>
            </a:fld>
            <a:endParaRPr lang="en-US" dirty="0"/>
          </a:p>
        </p:txBody>
      </p:sp>
    </p:spTree>
    <p:extLst>
      <p:ext uri="{BB962C8B-B14F-4D97-AF65-F5344CB8AC3E}">
        <p14:creationId xmlns:p14="http://schemas.microsoft.com/office/powerpoint/2010/main" val="4231739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4884" y="4470836"/>
            <a:ext cx="5800119" cy="3657958"/>
          </a:xfrm>
        </p:spPr>
        <p:txBody>
          <a:bodyPr/>
          <a:lstStyle/>
          <a:p>
            <a:r>
              <a:rPr lang="en-US" b="1" dirty="0">
                <a:latin typeface="Arial" panose="020B0604020202020204" pitchFamily="34" charset="0"/>
                <a:cs typeface="Arial" panose="020B0604020202020204" pitchFamily="34" charset="0"/>
              </a:rPr>
              <a:t>Instructions say where to pull some of this information from the application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Key is to use plain language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Don’t say “controlled by a scrubber”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Give TIPS for completing based on what has been submitted since May</a:t>
            </a:r>
          </a:p>
          <a:p>
            <a:endParaRPr lang="en-US" dirty="0">
              <a:solidFill>
                <a:srgbClr val="20212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FF5D64E-FCB6-4D4F-B94C-7AD7D485FC37}" type="slidenum">
              <a:rPr lang="en-US" smtClean="0"/>
              <a:t>12</a:t>
            </a:fld>
            <a:endParaRPr lang="en-US" dirty="0"/>
          </a:p>
        </p:txBody>
      </p:sp>
    </p:spTree>
    <p:extLst>
      <p:ext uri="{BB962C8B-B14F-4D97-AF65-F5344CB8AC3E}">
        <p14:creationId xmlns:p14="http://schemas.microsoft.com/office/powerpoint/2010/main" val="2519977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plans will likely look different for each of these</a:t>
            </a:r>
          </a:p>
        </p:txBody>
      </p:sp>
      <p:sp>
        <p:nvSpPr>
          <p:cNvPr id="4" name="Slide Number Placeholder 3"/>
          <p:cNvSpPr>
            <a:spLocks noGrp="1"/>
          </p:cNvSpPr>
          <p:nvPr>
            <p:ph type="sldNum" sz="quarter" idx="5"/>
          </p:nvPr>
        </p:nvSpPr>
        <p:spPr/>
        <p:txBody>
          <a:bodyPr/>
          <a:lstStyle/>
          <a:p>
            <a:fld id="{CFF5D64E-FCB6-4D4F-B94C-7AD7D485FC37}" type="slidenum">
              <a:rPr lang="en-US" smtClean="0"/>
              <a:t>13</a:t>
            </a:fld>
            <a:endParaRPr lang="en-US" dirty="0"/>
          </a:p>
        </p:txBody>
      </p:sp>
    </p:spTree>
    <p:extLst>
      <p:ext uri="{BB962C8B-B14F-4D97-AF65-F5344CB8AC3E}">
        <p14:creationId xmlns:p14="http://schemas.microsoft.com/office/powerpoint/2010/main" val="2569663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05" y="4470836"/>
            <a:ext cx="5603240" cy="4252531"/>
          </a:xfrm>
        </p:spPr>
        <p:txBody>
          <a:bodyPr/>
          <a:lstStyle/>
          <a:p>
            <a:r>
              <a:rPr lang="en-US" dirty="0">
                <a:latin typeface="Arial" panose="020B0604020202020204" pitchFamily="34" charset="0"/>
                <a:cs typeface="Arial" panose="020B0604020202020204" pitchFamily="34" charset="0"/>
              </a:rPr>
              <a:t>Must be all 3</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Examples of when to do a PIP</a:t>
            </a:r>
          </a:p>
          <a:p>
            <a:pPr marL="171313" indent="-171313">
              <a:buFont typeface="Arial" panose="020B0604020202020204" pitchFamily="34" charset="0"/>
              <a:buChar char="•"/>
            </a:pPr>
            <a:r>
              <a:rPr lang="en-US" dirty="0">
                <a:latin typeface="Arial" panose="020B0604020202020204" pitchFamily="34" charset="0"/>
                <a:cs typeface="Arial" panose="020B0604020202020204" pitchFamily="34" charset="0"/>
              </a:rPr>
              <a:t>Brand new application in Houston area with historically significant public interest</a:t>
            </a:r>
          </a:p>
          <a:p>
            <a:pPr marL="171313" indent="-171313">
              <a:buFont typeface="Arial" panose="020B0604020202020204" pitchFamily="34" charset="0"/>
              <a:buChar char="•"/>
            </a:pPr>
            <a:r>
              <a:rPr lang="en-US" dirty="0">
                <a:latin typeface="Arial" panose="020B0604020202020204" pitchFamily="34" charset="0"/>
                <a:cs typeface="Arial" panose="020B0604020202020204" pitchFamily="34" charset="0"/>
              </a:rPr>
              <a:t>Amendment to add in a new kiln in Dallas in a limited English proficient community</a:t>
            </a:r>
          </a:p>
          <a:p>
            <a:endParaRPr lang="en-US" dirty="0">
              <a:latin typeface="Arial" panose="020B0604020202020204" pitchFamily="34" charset="0"/>
              <a:cs typeface="Arial" panose="020B0604020202020204" pitchFamily="34" charset="0"/>
            </a:endParaRPr>
          </a:p>
          <a:p>
            <a:pPr marL="171313" indent="-171313">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Examples of when a NOT to do a PIP</a:t>
            </a:r>
          </a:p>
          <a:p>
            <a:pPr marL="171313" indent="-171313">
              <a:buFont typeface="Arial" panose="020B0604020202020204" pitchFamily="34" charset="0"/>
              <a:buChar char="•"/>
            </a:pPr>
            <a:r>
              <a:rPr lang="en-US" dirty="0">
                <a:latin typeface="Arial" panose="020B0604020202020204" pitchFamily="34" charset="0"/>
                <a:cs typeface="Arial" panose="020B0604020202020204" pitchFamily="34" charset="0"/>
              </a:rPr>
              <a:t>Brand new application in Waco</a:t>
            </a:r>
          </a:p>
          <a:p>
            <a:pPr marL="171313" indent="-171313">
              <a:buFont typeface="Arial" panose="020B0604020202020204" pitchFamily="34" charset="0"/>
              <a:buChar char="•"/>
            </a:pPr>
            <a:r>
              <a:rPr lang="en-US" dirty="0">
                <a:latin typeface="Arial" panose="020B0604020202020204" pitchFamily="34" charset="0"/>
                <a:cs typeface="Arial" panose="020B0604020202020204" pitchFamily="34" charset="0"/>
              </a:rPr>
              <a:t>Amendment that is just increasing throughput which has emissions increases that trigger notice</a:t>
            </a:r>
          </a:p>
          <a:p>
            <a:pPr marL="171313" indent="-171313">
              <a:buFont typeface="Arial" panose="020B0604020202020204" pitchFamily="34" charset="0"/>
              <a:buChar char="•"/>
            </a:pPr>
            <a:r>
              <a:rPr lang="en-US" dirty="0">
                <a:latin typeface="Arial" panose="020B0604020202020204" pitchFamily="34" charset="0"/>
                <a:cs typeface="Arial" panose="020B0604020202020204" pitchFamily="34" charset="0"/>
              </a:rPr>
              <a:t>Rock crusher in San Angelo would be unlikely</a:t>
            </a:r>
          </a:p>
          <a:p>
            <a:pPr marL="171313" indent="-171313">
              <a:buFont typeface="Arial" panose="020B0604020202020204" pitchFamily="34" charset="0"/>
              <a:buChar char="•"/>
            </a:pPr>
            <a:r>
              <a:rPr lang="en-US" dirty="0">
                <a:latin typeface="Arial" panose="020B0604020202020204" pitchFamily="34" charset="0"/>
                <a:cs typeface="Arial" panose="020B0604020202020204" pitchFamily="34" charset="0"/>
              </a:rPr>
              <a:t>PBRs will not require they don’t trigger notice</a:t>
            </a:r>
          </a:p>
          <a:p>
            <a:pPr marL="171313" indent="-171313">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Could still do it voluntarily or the agency may ask you to do one.</a:t>
            </a:r>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14</a:t>
            </a:fld>
            <a:endParaRPr lang="en-US" dirty="0"/>
          </a:p>
        </p:txBody>
      </p:sp>
    </p:spTree>
    <p:extLst>
      <p:ext uri="{BB962C8B-B14F-4D97-AF65-F5344CB8AC3E}">
        <p14:creationId xmlns:p14="http://schemas.microsoft.com/office/powerpoint/2010/main" val="3545103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15</a:t>
            </a:fld>
            <a:endParaRPr lang="en-US" dirty="0"/>
          </a:p>
        </p:txBody>
      </p:sp>
    </p:spTree>
    <p:extLst>
      <p:ext uri="{BB962C8B-B14F-4D97-AF65-F5344CB8AC3E}">
        <p14:creationId xmlns:p14="http://schemas.microsoft.com/office/powerpoint/2010/main" val="4173177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16</a:t>
            </a:fld>
            <a:endParaRPr lang="en-US" dirty="0"/>
          </a:p>
        </p:txBody>
      </p:sp>
    </p:spTree>
    <p:extLst>
      <p:ext uri="{BB962C8B-B14F-4D97-AF65-F5344CB8AC3E}">
        <p14:creationId xmlns:p14="http://schemas.microsoft.com/office/powerpoint/2010/main" val="1784228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17</a:t>
            </a:fld>
            <a:endParaRPr lang="en-US" dirty="0"/>
          </a:p>
        </p:txBody>
      </p:sp>
    </p:spTree>
    <p:extLst>
      <p:ext uri="{BB962C8B-B14F-4D97-AF65-F5344CB8AC3E}">
        <p14:creationId xmlns:p14="http://schemas.microsoft.com/office/powerpoint/2010/main" val="1736961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18</a:t>
            </a:fld>
            <a:endParaRPr lang="en-US" dirty="0"/>
          </a:p>
        </p:txBody>
      </p:sp>
    </p:spTree>
    <p:extLst>
      <p:ext uri="{BB962C8B-B14F-4D97-AF65-F5344CB8AC3E}">
        <p14:creationId xmlns:p14="http://schemas.microsoft.com/office/powerpoint/2010/main" val="2192627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19</a:t>
            </a:fld>
            <a:endParaRPr lang="en-US" dirty="0"/>
          </a:p>
        </p:txBody>
      </p:sp>
    </p:spTree>
    <p:extLst>
      <p:ext uri="{BB962C8B-B14F-4D97-AF65-F5344CB8AC3E}">
        <p14:creationId xmlns:p14="http://schemas.microsoft.com/office/powerpoint/2010/main" val="1089052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FF5D64E-FCB6-4D4F-B94C-7AD7D485FC37}" type="slidenum">
              <a:rPr lang="en-US" smtClean="0"/>
              <a:t>2</a:t>
            </a:fld>
            <a:endParaRPr lang="en-US" dirty="0"/>
          </a:p>
        </p:txBody>
      </p:sp>
    </p:spTree>
    <p:extLst>
      <p:ext uri="{BB962C8B-B14F-4D97-AF65-F5344CB8AC3E}">
        <p14:creationId xmlns:p14="http://schemas.microsoft.com/office/powerpoint/2010/main" val="2357843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20</a:t>
            </a:fld>
            <a:endParaRPr lang="en-US" dirty="0"/>
          </a:p>
        </p:txBody>
      </p:sp>
    </p:spTree>
    <p:extLst>
      <p:ext uri="{BB962C8B-B14F-4D97-AF65-F5344CB8AC3E}">
        <p14:creationId xmlns:p14="http://schemas.microsoft.com/office/powerpoint/2010/main" val="2026389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21</a:t>
            </a:fld>
            <a:endParaRPr lang="en-US" dirty="0"/>
          </a:p>
        </p:txBody>
      </p:sp>
    </p:spTree>
    <p:extLst>
      <p:ext uri="{BB962C8B-B14F-4D97-AF65-F5344CB8AC3E}">
        <p14:creationId xmlns:p14="http://schemas.microsoft.com/office/powerpoint/2010/main" val="3952464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22</a:t>
            </a:fld>
            <a:endParaRPr lang="en-US" dirty="0"/>
          </a:p>
        </p:txBody>
      </p:sp>
    </p:spTree>
    <p:extLst>
      <p:ext uri="{BB962C8B-B14F-4D97-AF65-F5344CB8AC3E}">
        <p14:creationId xmlns:p14="http://schemas.microsoft.com/office/powerpoint/2010/main" val="2053173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23</a:t>
            </a:fld>
            <a:endParaRPr lang="en-US" dirty="0"/>
          </a:p>
        </p:txBody>
      </p:sp>
    </p:spTree>
    <p:extLst>
      <p:ext uri="{BB962C8B-B14F-4D97-AF65-F5344CB8AC3E}">
        <p14:creationId xmlns:p14="http://schemas.microsoft.com/office/powerpoint/2010/main" val="842183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24</a:t>
            </a:fld>
            <a:endParaRPr lang="en-US" dirty="0"/>
          </a:p>
        </p:txBody>
      </p:sp>
    </p:spTree>
    <p:extLst>
      <p:ext uri="{BB962C8B-B14F-4D97-AF65-F5344CB8AC3E}">
        <p14:creationId xmlns:p14="http://schemas.microsoft.com/office/powerpoint/2010/main" val="4206291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25</a:t>
            </a:fld>
            <a:endParaRPr lang="en-US" dirty="0"/>
          </a:p>
        </p:txBody>
      </p:sp>
    </p:spTree>
    <p:extLst>
      <p:ext uri="{BB962C8B-B14F-4D97-AF65-F5344CB8AC3E}">
        <p14:creationId xmlns:p14="http://schemas.microsoft.com/office/powerpoint/2010/main" val="2203144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26</a:t>
            </a:fld>
            <a:endParaRPr lang="en-US" dirty="0"/>
          </a:p>
        </p:txBody>
      </p:sp>
    </p:spTree>
    <p:extLst>
      <p:ext uri="{BB962C8B-B14F-4D97-AF65-F5344CB8AC3E}">
        <p14:creationId xmlns:p14="http://schemas.microsoft.com/office/powerpoint/2010/main" val="3380329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FF5D64E-FCB6-4D4F-B94C-7AD7D485FC37}" type="slidenum">
              <a:rPr lang="en-US" smtClean="0"/>
              <a:t>28</a:t>
            </a:fld>
            <a:endParaRPr lang="en-US" dirty="0"/>
          </a:p>
        </p:txBody>
      </p:sp>
    </p:spTree>
    <p:extLst>
      <p:ext uri="{BB962C8B-B14F-4D97-AF65-F5344CB8AC3E}">
        <p14:creationId xmlns:p14="http://schemas.microsoft.com/office/powerpoint/2010/main" val="2815777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29</a:t>
            </a:fld>
            <a:endParaRPr lang="en-US" dirty="0"/>
          </a:p>
        </p:txBody>
      </p:sp>
    </p:spTree>
    <p:extLst>
      <p:ext uri="{BB962C8B-B14F-4D97-AF65-F5344CB8AC3E}">
        <p14:creationId xmlns:p14="http://schemas.microsoft.com/office/powerpoint/2010/main" val="1842149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638175"/>
            <a:ext cx="6502400" cy="3657600"/>
          </a:xfrm>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FF5D64E-FCB6-4D4F-B94C-7AD7D485FC37}" type="slidenum">
              <a:rPr lang="en-US" smtClean="0"/>
              <a:t>3</a:t>
            </a:fld>
            <a:endParaRPr lang="en-US" dirty="0"/>
          </a:p>
        </p:txBody>
      </p:sp>
    </p:spTree>
    <p:extLst>
      <p:ext uri="{BB962C8B-B14F-4D97-AF65-F5344CB8AC3E}">
        <p14:creationId xmlns:p14="http://schemas.microsoft.com/office/powerpoint/2010/main" val="637462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Public Participation Plan was the first commitment in the Informal Resolution Agreement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Established last June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Provides guidance to the TCEQ staff, regulated community and the public in understanding the expectations for meaningful public participation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Includes preliminary screening efforts to reach under served communities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And when a Public Involvement Plan is needed for agency and permitting actions</a:t>
            </a:r>
          </a:p>
        </p:txBody>
      </p:sp>
      <p:sp>
        <p:nvSpPr>
          <p:cNvPr id="4" name="Slide Number Placeholder 3"/>
          <p:cNvSpPr>
            <a:spLocks noGrp="1"/>
          </p:cNvSpPr>
          <p:nvPr>
            <p:ph type="sldNum" sz="quarter" idx="5"/>
          </p:nvPr>
        </p:nvSpPr>
        <p:spPr/>
        <p:txBody>
          <a:bodyPr/>
          <a:lstStyle/>
          <a:p>
            <a:fld id="{CFF5D64E-FCB6-4D4F-B94C-7AD7D485FC37}" type="slidenum">
              <a:rPr lang="en-US" smtClean="0"/>
              <a:t>4</a:t>
            </a:fld>
            <a:endParaRPr lang="en-US" dirty="0"/>
          </a:p>
        </p:txBody>
      </p:sp>
    </p:spTree>
    <p:extLst>
      <p:ext uri="{BB962C8B-B14F-4D97-AF65-F5344CB8AC3E}">
        <p14:creationId xmlns:p14="http://schemas.microsoft.com/office/powerpoint/2010/main" val="1562207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commitment made under our Informal Resolution Agreement.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plan was developed to enhance access for all and establish guidance to better ensure individuals with limited English proficiency may meaningfully access TCEQ programs, activities, and services.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plan provides the framework to identify individuals and communities that need language assistance</a:t>
            </a:r>
          </a:p>
          <a:p>
            <a:endParaRPr lang="en-US" sz="11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Describes TCEQ’s approach to providing language assistance</a:t>
            </a:r>
          </a:p>
          <a:p>
            <a:endParaRPr lang="en-US" sz="11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Provides guidelines for determining when translation and interpretation is needed by the TCEQ</a:t>
            </a:r>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5</a:t>
            </a:fld>
            <a:endParaRPr lang="en-US" dirty="0"/>
          </a:p>
        </p:txBody>
      </p:sp>
    </p:spTree>
    <p:extLst>
      <p:ext uri="{BB962C8B-B14F-4D97-AF65-F5344CB8AC3E}">
        <p14:creationId xmlns:p14="http://schemas.microsoft.com/office/powerpoint/2010/main" val="4243729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 petition for rulemaking was filed with the commission in late 2019 by the Texas Environmental Justice Advocacy Services and Sierra Club</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Rulemaking became effective September 17, 2021</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Created new 39.426 for alternative language notice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New requirement for a plain language summary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These new requirements are for all applications subject to Chapter 39 and declared administratively complete on or after May 1</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6</a:t>
            </a:fld>
            <a:endParaRPr lang="en-US" dirty="0"/>
          </a:p>
        </p:txBody>
      </p:sp>
    </p:spTree>
    <p:extLst>
      <p:ext uri="{BB962C8B-B14F-4D97-AF65-F5344CB8AC3E}">
        <p14:creationId xmlns:p14="http://schemas.microsoft.com/office/powerpoint/2010/main" val="39293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There are changes to the NORI and NAPD notices themselves.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 sentence has been added to all notices for all media that will be in an alternative language saying where to go find the entire notice in the alternative language on the TCEQ website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Alternative language notices posted on agency website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Required even if no paper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Will be mailed with English notice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agency is posting all notices subject to Chapter 39 on the webpage even if alternative language doesn’t apply</a:t>
            </a:r>
          </a:p>
        </p:txBody>
      </p:sp>
      <p:sp>
        <p:nvSpPr>
          <p:cNvPr id="4" name="Slide Number Placeholder 3"/>
          <p:cNvSpPr>
            <a:spLocks noGrp="1"/>
          </p:cNvSpPr>
          <p:nvPr>
            <p:ph type="sldNum" sz="quarter" idx="5"/>
          </p:nvPr>
        </p:nvSpPr>
        <p:spPr/>
        <p:txBody>
          <a:bodyPr/>
          <a:lstStyle/>
          <a:p>
            <a:fld id="{CFF5D64E-FCB6-4D4F-B94C-7AD7D485FC37}" type="slidenum">
              <a:rPr lang="en-US" smtClean="0"/>
              <a:t>7</a:t>
            </a:fld>
            <a:endParaRPr lang="en-US" dirty="0"/>
          </a:p>
        </p:txBody>
      </p:sp>
    </p:spTree>
    <p:extLst>
      <p:ext uri="{BB962C8B-B14F-4D97-AF65-F5344CB8AC3E}">
        <p14:creationId xmlns:p14="http://schemas.microsoft.com/office/powerpoint/2010/main" val="2449215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7713"/>
            <a:ext cx="6927850" cy="3897312"/>
          </a:xfrm>
        </p:spPr>
      </p:sp>
      <p:sp>
        <p:nvSpPr>
          <p:cNvPr id="3" name="Notes Placeholder 2"/>
          <p:cNvSpPr>
            <a:spLocks noGrp="1"/>
          </p:cNvSpPr>
          <p:nvPr>
            <p:ph type="body" idx="1"/>
          </p:nvPr>
        </p:nvSpPr>
        <p:spPr>
          <a:xfrm>
            <a:off x="700405" y="4951388"/>
            <a:ext cx="5603240" cy="3177406"/>
          </a:xfrm>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8</a:t>
            </a:fld>
            <a:endParaRPr lang="en-US" dirty="0"/>
          </a:p>
        </p:txBody>
      </p:sp>
    </p:spTree>
    <p:extLst>
      <p:ext uri="{BB962C8B-B14F-4D97-AF65-F5344CB8AC3E}">
        <p14:creationId xmlns:p14="http://schemas.microsoft.com/office/powerpoint/2010/main" val="1423319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785813"/>
            <a:ext cx="6219825" cy="3498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9</a:t>
            </a:fld>
            <a:endParaRPr lang="en-US" dirty="0"/>
          </a:p>
        </p:txBody>
      </p:sp>
    </p:spTree>
    <p:extLst>
      <p:ext uri="{BB962C8B-B14F-4D97-AF65-F5344CB8AC3E}">
        <p14:creationId xmlns:p14="http://schemas.microsoft.com/office/powerpoint/2010/main" val="4107643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DC66E3-5EDE-486C-933E-98B06E87A72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3039"/>
          <a:stretch/>
        </p:blipFill>
        <p:spPr>
          <a:xfrm>
            <a:off x="0" y="0"/>
            <a:ext cx="12206352" cy="3243532"/>
          </a:xfrm>
          <a:prstGeom prst="rect">
            <a:avLst/>
          </a:prstGeom>
        </p:spPr>
      </p:pic>
      <p:pic>
        <p:nvPicPr>
          <p:cNvPr id="4" name="Picture 3" descr="TCEQ Logo">
            <a:extLst>
              <a:ext uri="{FF2B5EF4-FFF2-40B4-BE49-F238E27FC236}">
                <a16:creationId xmlns:a16="http://schemas.microsoft.com/office/drawing/2014/main" id="{71A7D89F-DF7E-46C5-83B2-6D7D9701B0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046" y="219912"/>
            <a:ext cx="2730887" cy="2697338"/>
          </a:xfrm>
          <a:prstGeom prst="rect">
            <a:avLst/>
          </a:prstGeom>
        </p:spPr>
      </p:pic>
      <p:pic>
        <p:nvPicPr>
          <p:cNvPr id="5" name="Picture 4">
            <a:extLst>
              <a:ext uri="{FF2B5EF4-FFF2-40B4-BE49-F238E27FC236}">
                <a16:creationId xmlns:a16="http://schemas.microsoft.com/office/drawing/2014/main" id="{16B1895B-CC16-44E6-A9AB-1E9A58327E0E}"/>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163040"/>
            <a:ext cx="12192000" cy="265177"/>
          </a:xfrm>
          <a:prstGeom prst="rect">
            <a:avLst/>
          </a:prstGeom>
        </p:spPr>
      </p:pic>
      <p:sp>
        <p:nvSpPr>
          <p:cNvPr id="2" name="Title 1">
            <a:extLst>
              <a:ext uri="{FF2B5EF4-FFF2-40B4-BE49-F238E27FC236}">
                <a16:creationId xmlns:a16="http://schemas.microsoft.com/office/drawing/2014/main" id="{E86AAD87-0183-4A1D-8160-1FC035EDAA48}"/>
              </a:ext>
            </a:extLst>
          </p:cNvPr>
          <p:cNvSpPr>
            <a:spLocks noGrp="1"/>
          </p:cNvSpPr>
          <p:nvPr>
            <p:ph type="title"/>
          </p:nvPr>
        </p:nvSpPr>
        <p:spPr>
          <a:xfrm>
            <a:off x="439947" y="3674007"/>
            <a:ext cx="11346115" cy="1867303"/>
          </a:xfrm>
          <a:prstGeom prst="rect">
            <a:avLst/>
          </a:prstGeom>
        </p:spPr>
        <p:txBody>
          <a:bodyPr anchor="ctr" anchorCtr="0"/>
          <a:lstStyle>
            <a:lvl1pPr>
              <a:defRPr b="1">
                <a:solidFill>
                  <a:srgbClr val="27387E"/>
                </a:solidFill>
              </a:defRPr>
            </a:lvl1pPr>
          </a:lstStyle>
          <a:p>
            <a:r>
              <a:rPr lang="en-US" dirty="0"/>
              <a:t>Click to edit Master title style</a:t>
            </a:r>
          </a:p>
        </p:txBody>
      </p:sp>
      <p:sp>
        <p:nvSpPr>
          <p:cNvPr id="6" name="Text Placeholder 2">
            <a:extLst>
              <a:ext uri="{FF2B5EF4-FFF2-40B4-BE49-F238E27FC236}">
                <a16:creationId xmlns:a16="http://schemas.microsoft.com/office/drawing/2014/main" id="{8A94393A-65E1-461B-AFD0-9A58C082F681}"/>
              </a:ext>
            </a:extLst>
          </p:cNvPr>
          <p:cNvSpPr>
            <a:spLocks noGrp="1"/>
          </p:cNvSpPr>
          <p:nvPr>
            <p:ph idx="1"/>
          </p:nvPr>
        </p:nvSpPr>
        <p:spPr>
          <a:xfrm>
            <a:off x="439947" y="5719313"/>
            <a:ext cx="11346115" cy="918775"/>
          </a:xfrm>
          <a:prstGeom prst="rect">
            <a:avLst/>
          </a:prstGeom>
        </p:spPr>
        <p:txBody>
          <a:bodyPr vert="horz" lIns="91440" tIns="45720" rIns="91440" bIns="45720" rtlCol="0">
            <a:normAutofit/>
          </a:bodyPr>
          <a:lstStyle>
            <a:lvl1pPr marL="0" indent="0">
              <a:buNone/>
              <a:defRPr sz="4000"/>
            </a:lvl1pPr>
          </a:lstStyle>
          <a:p>
            <a:pPr lvl="0"/>
            <a:r>
              <a:rPr lang="en-US" dirty="0"/>
              <a:t>Click to edit Master text styles</a:t>
            </a:r>
          </a:p>
        </p:txBody>
      </p:sp>
    </p:spTree>
    <p:extLst>
      <p:ext uri="{BB962C8B-B14F-4D97-AF65-F5344CB8AC3E}">
        <p14:creationId xmlns:p14="http://schemas.microsoft.com/office/powerpoint/2010/main" val="20488132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A33E5-D8CF-4D19-9373-D1AD6960B721}"/>
              </a:ext>
            </a:extLst>
          </p:cNvPr>
          <p:cNvSpPr>
            <a:spLocks noGrp="1"/>
          </p:cNvSpPr>
          <p:nvPr>
            <p:ph type="title"/>
          </p:nvPr>
        </p:nvSpPr>
        <p:spPr>
          <a:xfrm>
            <a:off x="268446" y="367213"/>
            <a:ext cx="11362113" cy="1830864"/>
          </a:xfrm>
          <a:prstGeom prst="rect">
            <a:avLst/>
          </a:prstGeom>
        </p:spPr>
        <p:txBody>
          <a:bodyPr/>
          <a:lstStyle>
            <a:lvl1pPr>
              <a:defRPr sz="4400" b="1">
                <a:solidFill>
                  <a:srgbClr val="27387E"/>
                </a:solidFill>
              </a:defRPr>
            </a:lvl1pPr>
          </a:lstStyle>
          <a:p>
            <a:r>
              <a:rPr lang="en-US" dirty="0"/>
              <a:t>Click to edit Master title style</a:t>
            </a:r>
          </a:p>
        </p:txBody>
      </p:sp>
      <p:pic>
        <p:nvPicPr>
          <p:cNvPr id="8" name="Picture 7">
            <a:extLst>
              <a:ext uri="{FF2B5EF4-FFF2-40B4-BE49-F238E27FC236}">
                <a16:creationId xmlns:a16="http://schemas.microsoft.com/office/drawing/2014/main" id="{68696F26-9606-450F-953D-7EB55415C04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17170531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Title Hidden Abov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D409276-DC6E-4905-9F7D-8884FD5103D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
        <p:nvSpPr>
          <p:cNvPr id="2" name="Title 1">
            <a:extLst>
              <a:ext uri="{FF2B5EF4-FFF2-40B4-BE49-F238E27FC236}">
                <a16:creationId xmlns:a16="http://schemas.microsoft.com/office/drawing/2014/main" id="{64A0816B-33DD-44F5-A8E5-F53036DEC7DA}"/>
              </a:ext>
            </a:extLst>
          </p:cNvPr>
          <p:cNvSpPr>
            <a:spLocks noGrp="1"/>
          </p:cNvSpPr>
          <p:nvPr>
            <p:ph type="title"/>
          </p:nvPr>
        </p:nvSpPr>
        <p:spPr>
          <a:xfrm>
            <a:off x="722878" y="-1448627"/>
            <a:ext cx="1051560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86611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E57A-7CDC-4198-A88C-0C63F55AC0FD}"/>
              </a:ext>
            </a:extLst>
          </p:cNvPr>
          <p:cNvSpPr>
            <a:spLocks noGrp="1"/>
          </p:cNvSpPr>
          <p:nvPr>
            <p:ph type="ctrTitle"/>
          </p:nvPr>
        </p:nvSpPr>
        <p:spPr>
          <a:xfrm>
            <a:off x="633046" y="703385"/>
            <a:ext cx="10920046" cy="2174908"/>
          </a:xfrm>
          <a:prstGeom prst="rect">
            <a:avLst/>
          </a:prstGeom>
        </p:spPr>
        <p:txBody>
          <a:bodyPr anchor="t" anchorCtr="0"/>
          <a:lstStyle>
            <a:lvl1pPr algn="l">
              <a:defRPr sz="4400" b="1">
                <a:solidFill>
                  <a:srgbClr val="27387E"/>
                </a:solidFill>
              </a:defRPr>
            </a:lvl1pPr>
          </a:lstStyle>
          <a:p>
            <a:r>
              <a:rPr lang="en-US" dirty="0"/>
              <a:t>Click to edit Master title style</a:t>
            </a:r>
          </a:p>
        </p:txBody>
      </p:sp>
      <p:sp>
        <p:nvSpPr>
          <p:cNvPr id="3" name="Subtitle 2">
            <a:extLst>
              <a:ext uri="{FF2B5EF4-FFF2-40B4-BE49-F238E27FC236}">
                <a16:creationId xmlns:a16="http://schemas.microsoft.com/office/drawing/2014/main" id="{6F67F6EB-2AA7-427E-826F-1F28813EB55F}"/>
              </a:ext>
            </a:extLst>
          </p:cNvPr>
          <p:cNvSpPr>
            <a:spLocks noGrp="1"/>
          </p:cNvSpPr>
          <p:nvPr>
            <p:ph type="subTitle" idx="1"/>
          </p:nvPr>
        </p:nvSpPr>
        <p:spPr>
          <a:xfrm>
            <a:off x="633045" y="3155894"/>
            <a:ext cx="10920045" cy="2456074"/>
          </a:xfrm>
          <a:prstGeom prst="rect">
            <a:avLst/>
          </a:prstGeom>
        </p:spPr>
        <p:txBody>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a:extLst>
              <a:ext uri="{FF2B5EF4-FFF2-40B4-BE49-F238E27FC236}">
                <a16:creationId xmlns:a16="http://schemas.microsoft.com/office/drawing/2014/main" id="{70276FA0-5536-49A6-AA9F-F00C6B1896E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3777472258"/>
      </p:ext>
    </p:extLst>
  </p:cSld>
  <p:clrMapOvr>
    <a:masterClrMapping/>
  </p:clrMapOvr>
  <p:extLst>
    <p:ext uri="{DCECCB84-F9BA-43D5-87BE-67443E8EF086}">
      <p15:sldGuideLst xmlns:p15="http://schemas.microsoft.com/office/powerpoint/2012/main">
        <p15:guide id="1" orient="horz" pos="432" userDrawn="1">
          <p15:clr>
            <a:srgbClr val="FBAE40"/>
          </p15:clr>
        </p15:guide>
        <p15:guide id="2" pos="3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BE9CF-CA45-4E03-B725-E361908577C1}"/>
              </a:ext>
            </a:extLst>
          </p:cNvPr>
          <p:cNvSpPr>
            <a:spLocks noGrp="1"/>
          </p:cNvSpPr>
          <p:nvPr>
            <p:ph type="title"/>
          </p:nvPr>
        </p:nvSpPr>
        <p:spPr>
          <a:xfrm>
            <a:off x="609600" y="680946"/>
            <a:ext cx="10961077" cy="1325563"/>
          </a:xfrm>
          <a:prstGeom prst="rect">
            <a:avLst/>
          </a:prstGeom>
        </p:spPr>
        <p:txBody>
          <a:bodyPr/>
          <a:lstStyle>
            <a:lvl1pPr>
              <a:defRPr b="1">
                <a:solidFill>
                  <a:srgbClr val="27387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8E3361C-1846-4ED7-B0F1-0BE490AAE139}"/>
              </a:ext>
            </a:extLst>
          </p:cNvPr>
          <p:cNvSpPr>
            <a:spLocks noGrp="1"/>
          </p:cNvSpPr>
          <p:nvPr>
            <p:ph idx="1"/>
          </p:nvPr>
        </p:nvSpPr>
        <p:spPr>
          <a:xfrm>
            <a:off x="609600" y="2581796"/>
            <a:ext cx="10961077" cy="3329482"/>
          </a:xfrm>
          <a:prstGeom prst="rect">
            <a:avLst/>
          </a:prstGeom>
        </p:spPr>
        <p:txBody>
          <a:bodyPr/>
          <a:lstStyle/>
          <a:p>
            <a:pPr lvl="0"/>
            <a:r>
              <a:rPr lang="en-US" dirty="0"/>
              <a:t>Click to edit Master text styles</a:t>
            </a:r>
          </a:p>
          <a:p>
            <a:pPr lvl="1"/>
            <a:r>
              <a:rPr lang="en-US" dirty="0"/>
              <a:t>Second level</a:t>
            </a:r>
          </a:p>
        </p:txBody>
      </p:sp>
      <p:pic>
        <p:nvPicPr>
          <p:cNvPr id="9" name="Picture 8">
            <a:extLst>
              <a:ext uri="{FF2B5EF4-FFF2-40B4-BE49-F238E27FC236}">
                <a16:creationId xmlns:a16="http://schemas.microsoft.com/office/drawing/2014/main" id="{130A5FD0-1494-4E67-B85C-73EA45E1524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1207736593"/>
      </p:ext>
    </p:extLst>
  </p:cSld>
  <p:clrMapOvr>
    <a:masterClrMapping/>
  </p:clrMapOvr>
  <p:extLst>
    <p:ext uri="{DCECCB84-F9BA-43D5-87BE-67443E8EF086}">
      <p15:sldGuideLst xmlns:p15="http://schemas.microsoft.com/office/powerpoint/2012/main">
        <p15:guide id="1" orient="horz" pos="432" userDrawn="1">
          <p15:clr>
            <a:srgbClr val="FBAE40"/>
          </p15:clr>
        </p15:guide>
        <p15:guide id="2" pos="3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A47E-A368-4603-AEE7-F130157B0514}"/>
              </a:ext>
            </a:extLst>
          </p:cNvPr>
          <p:cNvSpPr>
            <a:spLocks noGrp="1"/>
          </p:cNvSpPr>
          <p:nvPr>
            <p:ph type="title"/>
          </p:nvPr>
        </p:nvSpPr>
        <p:spPr>
          <a:xfrm>
            <a:off x="421181" y="651265"/>
            <a:ext cx="11349640" cy="814961"/>
          </a:xfrm>
          <a:prstGeom prst="rect">
            <a:avLst/>
          </a:prstGeom>
        </p:spPr>
        <p:txBody>
          <a:bodyPr/>
          <a:lstStyle>
            <a:lvl1pPr>
              <a:defRPr b="1">
                <a:solidFill>
                  <a:srgbClr val="27387E"/>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2DAA510-3005-4AE1-AC26-C6AA1DEDF58D}"/>
              </a:ext>
            </a:extLst>
          </p:cNvPr>
          <p:cNvSpPr>
            <a:spLocks noGrp="1"/>
          </p:cNvSpPr>
          <p:nvPr>
            <p:ph type="body" idx="1"/>
          </p:nvPr>
        </p:nvSpPr>
        <p:spPr>
          <a:xfrm>
            <a:off x="421181" y="1681163"/>
            <a:ext cx="5576396"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C7C7642-EFA0-4D81-9C5A-64ECA8E002B0}"/>
              </a:ext>
            </a:extLst>
          </p:cNvPr>
          <p:cNvSpPr>
            <a:spLocks noGrp="1"/>
          </p:cNvSpPr>
          <p:nvPr>
            <p:ph sz="half" idx="2"/>
          </p:nvPr>
        </p:nvSpPr>
        <p:spPr>
          <a:xfrm>
            <a:off x="421181" y="2680926"/>
            <a:ext cx="5576396" cy="3525809"/>
          </a:xfrm>
          <a:prstGeom prst="rect">
            <a:avLst/>
          </a:prstGeom>
        </p:spPr>
        <p:txBody>
          <a:bodyPr/>
          <a:lstStyle/>
          <a:p>
            <a:pPr lvl="0"/>
            <a:r>
              <a:rPr lang="en-US" dirty="0"/>
              <a:t>Click to edit Master text styles</a:t>
            </a:r>
          </a:p>
          <a:p>
            <a:pPr lvl="1"/>
            <a:r>
              <a:rPr lang="en-US" dirty="0"/>
              <a:t>Second level</a:t>
            </a:r>
          </a:p>
        </p:txBody>
      </p:sp>
      <p:sp>
        <p:nvSpPr>
          <p:cNvPr id="5" name="Text Placeholder 4">
            <a:extLst>
              <a:ext uri="{FF2B5EF4-FFF2-40B4-BE49-F238E27FC236}">
                <a16:creationId xmlns:a16="http://schemas.microsoft.com/office/drawing/2014/main" id="{E560E5AA-45B8-48F7-A622-F812EEF6DDBE}"/>
              </a:ext>
            </a:extLst>
          </p:cNvPr>
          <p:cNvSpPr>
            <a:spLocks noGrp="1"/>
          </p:cNvSpPr>
          <p:nvPr>
            <p:ph type="body" sz="quarter" idx="3"/>
          </p:nvPr>
        </p:nvSpPr>
        <p:spPr>
          <a:xfrm>
            <a:off x="6172201" y="1681163"/>
            <a:ext cx="5576396"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67E5416-7E74-4139-A8DF-3655128A4DB7}"/>
              </a:ext>
            </a:extLst>
          </p:cNvPr>
          <p:cNvSpPr>
            <a:spLocks noGrp="1"/>
          </p:cNvSpPr>
          <p:nvPr>
            <p:ph sz="quarter" idx="4"/>
          </p:nvPr>
        </p:nvSpPr>
        <p:spPr>
          <a:xfrm>
            <a:off x="6172201" y="2698511"/>
            <a:ext cx="5598620" cy="3525809"/>
          </a:xfrm>
          <a:prstGeom prst="rect">
            <a:avLst/>
          </a:prstGeom>
        </p:spPr>
        <p:txBody>
          <a:bodyPr/>
          <a:lstStyle>
            <a:lvl3pPr marL="914400" indent="0">
              <a:buNone/>
              <a:defRPr/>
            </a:lvl3pPr>
          </a:lstStyle>
          <a:p>
            <a:pPr lvl="0"/>
            <a:r>
              <a:rPr lang="en-US" dirty="0"/>
              <a:t>Click to edit Master text styles</a:t>
            </a:r>
          </a:p>
          <a:p>
            <a:pPr lvl="1"/>
            <a:r>
              <a:rPr lang="en-US" dirty="0"/>
              <a:t>Second level</a:t>
            </a:r>
          </a:p>
        </p:txBody>
      </p:sp>
      <p:pic>
        <p:nvPicPr>
          <p:cNvPr id="12" name="Picture 11">
            <a:extLst>
              <a:ext uri="{FF2B5EF4-FFF2-40B4-BE49-F238E27FC236}">
                <a16:creationId xmlns:a16="http://schemas.microsoft.com/office/drawing/2014/main" id="{68525EE8-3E67-4FEE-AD68-7D474D12684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360204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A47E-A368-4603-AEE7-F130157B0514}"/>
              </a:ext>
            </a:extLst>
          </p:cNvPr>
          <p:cNvSpPr>
            <a:spLocks noGrp="1"/>
          </p:cNvSpPr>
          <p:nvPr>
            <p:ph type="title"/>
          </p:nvPr>
        </p:nvSpPr>
        <p:spPr>
          <a:xfrm>
            <a:off x="615462" y="681037"/>
            <a:ext cx="10972799" cy="954332"/>
          </a:xfrm>
          <a:prstGeom prst="rect">
            <a:avLst/>
          </a:prstGeom>
        </p:spPr>
        <p:txBody>
          <a:bodyPr/>
          <a:lstStyle>
            <a:lvl1pPr>
              <a:defRPr b="1">
                <a:solidFill>
                  <a:srgbClr val="27387E"/>
                </a:solidFill>
              </a:defRPr>
            </a:lvl1pPr>
          </a:lstStyle>
          <a:p>
            <a:r>
              <a:rPr lang="en-US" dirty="0"/>
              <a:t>Click to edit Master title style</a:t>
            </a:r>
          </a:p>
        </p:txBody>
      </p:sp>
      <p:sp>
        <p:nvSpPr>
          <p:cNvPr id="11" name="Content Placeholder 4">
            <a:extLst>
              <a:ext uri="{FF2B5EF4-FFF2-40B4-BE49-F238E27FC236}">
                <a16:creationId xmlns:a16="http://schemas.microsoft.com/office/drawing/2014/main" id="{5A0DCFB6-7788-416B-9946-CC917D72C647}"/>
              </a:ext>
            </a:extLst>
          </p:cNvPr>
          <p:cNvSpPr>
            <a:spLocks noGrp="1"/>
          </p:cNvSpPr>
          <p:nvPr>
            <p:ph sz="half" idx="1"/>
          </p:nvPr>
        </p:nvSpPr>
        <p:spPr>
          <a:xfrm>
            <a:off x="627185" y="1825625"/>
            <a:ext cx="5181600" cy="4610344"/>
          </a:xfrm>
          <a:prstGeom prst="rect">
            <a:avLst/>
          </a:prstGeom>
        </p:spPr>
        <p:txBody>
          <a:bodyPr/>
          <a:lstStyle/>
          <a:p>
            <a:pPr lvl="0"/>
            <a:r>
              <a:rPr lang="en-US" dirty="0"/>
              <a:t>Click to edit Master text styles</a:t>
            </a:r>
          </a:p>
        </p:txBody>
      </p:sp>
      <p:sp>
        <p:nvSpPr>
          <p:cNvPr id="13" name="Content Placeholder 5">
            <a:extLst>
              <a:ext uri="{FF2B5EF4-FFF2-40B4-BE49-F238E27FC236}">
                <a16:creationId xmlns:a16="http://schemas.microsoft.com/office/drawing/2014/main" id="{12F6ED06-18CA-4425-AB97-BF34FD410E17}"/>
              </a:ext>
            </a:extLst>
          </p:cNvPr>
          <p:cNvSpPr>
            <a:spLocks noGrp="1"/>
          </p:cNvSpPr>
          <p:nvPr>
            <p:ph sz="half" idx="2"/>
          </p:nvPr>
        </p:nvSpPr>
        <p:spPr>
          <a:xfrm>
            <a:off x="6359769" y="1825625"/>
            <a:ext cx="5181600" cy="4610344"/>
          </a:xfrm>
          <a:prstGeom prst="rect">
            <a:avLst/>
          </a:prstGeom>
        </p:spPr>
        <p:txBody>
          <a:bodyPr/>
          <a:lstStyle/>
          <a:p>
            <a:pPr lvl="0"/>
            <a:r>
              <a:rPr lang="en-US"/>
              <a:t>Click to edit Master text styles</a:t>
            </a:r>
          </a:p>
        </p:txBody>
      </p:sp>
      <p:pic>
        <p:nvPicPr>
          <p:cNvPr id="12" name="Picture 11">
            <a:extLst>
              <a:ext uri="{FF2B5EF4-FFF2-40B4-BE49-F238E27FC236}">
                <a16:creationId xmlns:a16="http://schemas.microsoft.com/office/drawing/2014/main" id="{68525EE8-3E67-4FEE-AD68-7D474D12684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141405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A34A-12AA-40E1-9B7A-9009907B1E2D}"/>
              </a:ext>
            </a:extLst>
          </p:cNvPr>
          <p:cNvSpPr>
            <a:spLocks noGrp="1"/>
          </p:cNvSpPr>
          <p:nvPr>
            <p:ph type="title"/>
          </p:nvPr>
        </p:nvSpPr>
        <p:spPr>
          <a:xfrm>
            <a:off x="839788" y="685800"/>
            <a:ext cx="3932237" cy="1724891"/>
          </a:xfrm>
          <a:prstGeom prst="rect">
            <a:avLst/>
          </a:prstGeom>
        </p:spPr>
        <p:txBody>
          <a:bodyPr anchor="t"/>
          <a:lstStyle>
            <a:lvl1pPr>
              <a:defRPr sz="3200" b="1">
                <a:solidFill>
                  <a:srgbClr val="27387E"/>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7F04512A-3321-4947-AC15-9859C3C25977}"/>
              </a:ext>
            </a:extLst>
          </p:cNvPr>
          <p:cNvSpPr>
            <a:spLocks noGrp="1"/>
          </p:cNvSpPr>
          <p:nvPr>
            <p:ph type="body" sz="half" idx="2"/>
          </p:nvPr>
        </p:nvSpPr>
        <p:spPr>
          <a:xfrm>
            <a:off x="839788" y="2420215"/>
            <a:ext cx="3932237" cy="3751985"/>
          </a:xfrm>
          <a:prstGeom prst="rect">
            <a:avLst/>
          </a:prstGeo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04C97D3D-59BC-455A-9C3B-9A44B1D8BE9F}"/>
              </a:ext>
            </a:extLst>
          </p:cNvPr>
          <p:cNvSpPr>
            <a:spLocks noGrp="1"/>
          </p:cNvSpPr>
          <p:nvPr>
            <p:ph idx="1"/>
          </p:nvPr>
        </p:nvSpPr>
        <p:spPr>
          <a:xfrm>
            <a:off x="5183188" y="685801"/>
            <a:ext cx="6172200" cy="5503984"/>
          </a:xfrm>
          <a:prstGeom prst="rect">
            <a:avLst/>
          </a:prstGeom>
        </p:spPr>
        <p:txBody>
          <a:bodyPr/>
          <a:lstStyle>
            <a:lvl1pPr>
              <a:defRPr sz="3200">
                <a:solidFill>
                  <a:srgbClr val="27387E"/>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pic>
        <p:nvPicPr>
          <p:cNvPr id="10" name="Picture 9">
            <a:extLst>
              <a:ext uri="{FF2B5EF4-FFF2-40B4-BE49-F238E27FC236}">
                <a16:creationId xmlns:a16="http://schemas.microsoft.com/office/drawing/2014/main" id="{BF13A48D-AABB-4E72-9976-041FAC67579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2190004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9EB22-CCB0-4AB6-89CB-D27CF2EC6947}"/>
              </a:ext>
            </a:extLst>
          </p:cNvPr>
          <p:cNvSpPr>
            <a:spLocks noGrp="1"/>
          </p:cNvSpPr>
          <p:nvPr>
            <p:ph type="title"/>
          </p:nvPr>
        </p:nvSpPr>
        <p:spPr>
          <a:xfrm>
            <a:off x="615462" y="668215"/>
            <a:ext cx="4156563" cy="1299811"/>
          </a:xfrm>
          <a:prstGeom prst="rect">
            <a:avLst/>
          </a:prstGeom>
        </p:spPr>
        <p:txBody>
          <a:bodyPr anchor="b"/>
          <a:lstStyle>
            <a:lvl1pPr>
              <a:defRPr sz="3200" b="1">
                <a:solidFill>
                  <a:srgbClr val="27387E"/>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D6BB4825-4F80-4F5E-B945-48B675269633}"/>
              </a:ext>
            </a:extLst>
          </p:cNvPr>
          <p:cNvSpPr>
            <a:spLocks noGrp="1"/>
          </p:cNvSpPr>
          <p:nvPr>
            <p:ph type="body" sz="half" idx="2"/>
          </p:nvPr>
        </p:nvSpPr>
        <p:spPr>
          <a:xfrm>
            <a:off x="615462" y="2064751"/>
            <a:ext cx="4156563" cy="3804238"/>
          </a:xfrm>
          <a:prstGeom prst="rect">
            <a:avLst/>
          </a:prstGeo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EB3473F4-60B1-4F2B-9806-C3C502ECE7FB}"/>
              </a:ext>
            </a:extLst>
          </p:cNvPr>
          <p:cNvSpPr>
            <a:spLocks noGrp="1"/>
          </p:cNvSpPr>
          <p:nvPr>
            <p:ph type="pic" idx="1"/>
          </p:nvPr>
        </p:nvSpPr>
        <p:spPr>
          <a:xfrm>
            <a:off x="5183188" y="668215"/>
            <a:ext cx="6393350" cy="51928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10" name="Picture 9">
            <a:extLst>
              <a:ext uri="{FF2B5EF4-FFF2-40B4-BE49-F238E27FC236}">
                <a16:creationId xmlns:a16="http://schemas.microsoft.com/office/drawing/2014/main" id="{2CBC3F8C-CD9D-4409-A897-8924A291DF1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65177"/>
          </a:xfrm>
          <a:prstGeom prst="rect">
            <a:avLst/>
          </a:prstGeom>
        </p:spPr>
      </p:pic>
    </p:spTree>
    <p:extLst>
      <p:ext uri="{BB962C8B-B14F-4D97-AF65-F5344CB8AC3E}">
        <p14:creationId xmlns:p14="http://schemas.microsoft.com/office/powerpoint/2010/main" val="2421566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068142"/>
      </p:ext>
    </p:extLst>
  </p:cSld>
  <p:clrMap bg1="lt1" tx1="dk1" bg2="lt2" tx2="dk2" accent1="accent1" accent2="accent2" accent3="accent3" accent4="accent4" accent5="accent5" accent6="accent6" hlink="hlink" folHlink="folHlink"/>
  <p:sldLayoutIdLst>
    <p:sldLayoutId id="2147483684" r:id="rId1"/>
    <p:sldLayoutId id="2147483678" r:id="rId2"/>
    <p:sldLayoutId id="2147483679" r:id="rId3"/>
    <p:sldLayoutId id="2147483673" r:id="rId4"/>
    <p:sldLayoutId id="2147483674" r:id="rId5"/>
    <p:sldLayoutId id="2147483677" r:id="rId6"/>
    <p:sldLayoutId id="2147483683" r:id="rId7"/>
    <p:sldLayoutId id="2147483680" r:id="rId8"/>
    <p:sldLayoutId id="2147483681"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hyperlink" Target="https://www.tceq.texas.gov/permitting/air/newsourcereview/airpermits-pendingpermit-app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mailto:beryl.thatcher@tceq.texas.gov"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hyperlink" Target="mailto:william.moody@tceq.texas.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7906F-DC8A-4937-8E3E-5AB31C62E758}"/>
              </a:ext>
            </a:extLst>
          </p:cNvPr>
          <p:cNvSpPr>
            <a:spLocks noGrp="1"/>
          </p:cNvSpPr>
          <p:nvPr>
            <p:ph type="title"/>
          </p:nvPr>
        </p:nvSpPr>
        <p:spPr/>
        <p:txBody>
          <a:bodyPr lIns="91440" tIns="45720" rIns="91440" bIns="45720" anchor="ctr" anchorCtr="0"/>
          <a:lstStyle/>
          <a:p>
            <a:r>
              <a:rPr lang="en-US" dirty="0">
                <a:cs typeface="Arial"/>
              </a:rPr>
              <a:t>Title VI and Air Permitting  </a:t>
            </a:r>
            <a:endParaRPr lang="en-US" dirty="0"/>
          </a:p>
        </p:txBody>
      </p:sp>
      <p:sp>
        <p:nvSpPr>
          <p:cNvPr id="3" name="Content Placeholder 2">
            <a:extLst>
              <a:ext uri="{FF2B5EF4-FFF2-40B4-BE49-F238E27FC236}">
                <a16:creationId xmlns:a16="http://schemas.microsoft.com/office/drawing/2014/main" id="{B0EDB3F5-362C-41EC-A708-F81A661C3ADE}"/>
              </a:ext>
            </a:extLst>
          </p:cNvPr>
          <p:cNvSpPr>
            <a:spLocks noGrp="1"/>
          </p:cNvSpPr>
          <p:nvPr>
            <p:ph idx="1"/>
          </p:nvPr>
        </p:nvSpPr>
        <p:spPr>
          <a:xfrm>
            <a:off x="439947" y="5311303"/>
            <a:ext cx="11346115" cy="1326786"/>
          </a:xfrm>
        </p:spPr>
        <p:txBody>
          <a:bodyPr vert="horz" lIns="91440" tIns="45720" rIns="91440" bIns="45720" rtlCol="0" anchor="t">
            <a:normAutofit fontScale="47500" lnSpcReduction="20000"/>
          </a:bodyPr>
          <a:lstStyle/>
          <a:p>
            <a:pPr marL="0" indent="0">
              <a:buNone/>
            </a:pPr>
            <a:r>
              <a:rPr lang="en-US" sz="6400" dirty="0">
                <a:cs typeface="Arial" panose="020B0604020202020204"/>
              </a:rPr>
              <a:t>Beryl Thatcher, Assistant Deputy Director</a:t>
            </a:r>
          </a:p>
          <a:p>
            <a:pPr marL="0" indent="0">
              <a:buNone/>
            </a:pPr>
            <a:r>
              <a:rPr lang="en-US" sz="6400" dirty="0">
                <a:cs typeface="Arial" panose="020B0604020202020204"/>
              </a:rPr>
              <a:t>Air Permits Division</a:t>
            </a:r>
          </a:p>
          <a:p>
            <a:pPr marL="0" indent="0">
              <a:buNone/>
            </a:pPr>
            <a:r>
              <a:rPr lang="en-US" sz="6400" dirty="0">
                <a:cs typeface="Arial" panose="020B0604020202020204"/>
              </a:rPr>
              <a:t>Advanced Air Permitting Seminar 2022</a:t>
            </a:r>
          </a:p>
          <a:p>
            <a:pPr marL="0" indent="0">
              <a:buNone/>
            </a:pPr>
            <a:endParaRPr lang="en-US" dirty="0">
              <a:cs typeface="Arial" panose="020B0604020202020204"/>
            </a:endParaRPr>
          </a:p>
        </p:txBody>
      </p:sp>
    </p:spTree>
    <p:extLst>
      <p:ext uri="{BB962C8B-B14F-4D97-AF65-F5344CB8AC3E}">
        <p14:creationId xmlns:p14="http://schemas.microsoft.com/office/powerpoint/2010/main" val="325214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C1AD0-DD4D-4B52-B11B-B59B622C014F}"/>
              </a:ext>
            </a:extLst>
          </p:cNvPr>
          <p:cNvSpPr>
            <a:spLocks noGrp="1"/>
          </p:cNvSpPr>
          <p:nvPr>
            <p:ph type="title"/>
          </p:nvPr>
        </p:nvSpPr>
        <p:spPr/>
        <p:txBody>
          <a:bodyPr/>
          <a:lstStyle/>
          <a:p>
            <a:r>
              <a:rPr lang="en-US" dirty="0"/>
              <a:t>Contested Case Hearing Requests</a:t>
            </a:r>
          </a:p>
        </p:txBody>
      </p:sp>
      <p:sp>
        <p:nvSpPr>
          <p:cNvPr id="3" name="Content Placeholder 2">
            <a:extLst>
              <a:ext uri="{FF2B5EF4-FFF2-40B4-BE49-F238E27FC236}">
                <a16:creationId xmlns:a16="http://schemas.microsoft.com/office/drawing/2014/main" id="{99CF105E-BE6C-439E-8C9A-C7D8C0EBDAEB}"/>
              </a:ext>
            </a:extLst>
          </p:cNvPr>
          <p:cNvSpPr>
            <a:spLocks noGrp="1"/>
          </p:cNvSpPr>
          <p:nvPr>
            <p:ph idx="1"/>
          </p:nvPr>
        </p:nvSpPr>
        <p:spPr/>
        <p:txBody>
          <a:bodyPr/>
          <a:lstStyle/>
          <a:p>
            <a:r>
              <a:rPr lang="en-US" dirty="0"/>
              <a:t>Responses to contested case hearing requests from the following must be translated if request is received in alternative language:</a:t>
            </a:r>
          </a:p>
          <a:p>
            <a:pPr lvl="1"/>
            <a:r>
              <a:rPr lang="en-US" dirty="0"/>
              <a:t>Executive Director</a:t>
            </a:r>
          </a:p>
          <a:p>
            <a:pPr lvl="1"/>
            <a:r>
              <a:rPr lang="en-US" dirty="0"/>
              <a:t>Office of Public Interest Council</a:t>
            </a:r>
          </a:p>
          <a:p>
            <a:pPr lvl="1"/>
            <a:r>
              <a:rPr lang="en-US" dirty="0"/>
              <a:t>Applicant</a:t>
            </a:r>
          </a:p>
        </p:txBody>
      </p:sp>
      <p:pic>
        <p:nvPicPr>
          <p:cNvPr id="5" name="Picture 4" descr="gavel">
            <a:extLst>
              <a:ext uri="{FF2B5EF4-FFF2-40B4-BE49-F238E27FC236}">
                <a16:creationId xmlns:a16="http://schemas.microsoft.com/office/drawing/2014/main" id="{9E97F301-02C4-4D80-88BA-67C3D03B3EB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Lst>
          </a:blip>
          <a:stretch>
            <a:fillRect/>
          </a:stretch>
        </p:blipFill>
        <p:spPr>
          <a:xfrm>
            <a:off x="8408022" y="4673601"/>
            <a:ext cx="3296298" cy="1812964"/>
          </a:xfrm>
          <a:prstGeom prst="rect">
            <a:avLst/>
          </a:prstGeom>
          <a:noFill/>
        </p:spPr>
      </p:pic>
    </p:spTree>
    <p:extLst>
      <p:ext uri="{BB962C8B-B14F-4D97-AF65-F5344CB8AC3E}">
        <p14:creationId xmlns:p14="http://schemas.microsoft.com/office/powerpoint/2010/main" val="3302127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A993F-7F98-4CF0-BED0-1DCF47E0B82D}"/>
              </a:ext>
            </a:extLst>
          </p:cNvPr>
          <p:cNvSpPr>
            <a:spLocks noGrp="1"/>
          </p:cNvSpPr>
          <p:nvPr>
            <p:ph type="title"/>
          </p:nvPr>
        </p:nvSpPr>
        <p:spPr/>
        <p:txBody>
          <a:bodyPr/>
          <a:lstStyle/>
          <a:p>
            <a:r>
              <a:rPr lang="en-US" dirty="0"/>
              <a:t>Plain Language Summary</a:t>
            </a:r>
          </a:p>
        </p:txBody>
      </p:sp>
      <p:sp>
        <p:nvSpPr>
          <p:cNvPr id="3" name="Content Placeholder 2">
            <a:extLst>
              <a:ext uri="{FF2B5EF4-FFF2-40B4-BE49-F238E27FC236}">
                <a16:creationId xmlns:a16="http://schemas.microsoft.com/office/drawing/2014/main" id="{52797D07-B7B8-4B7B-BE12-75387EAEE413}"/>
              </a:ext>
            </a:extLst>
          </p:cNvPr>
          <p:cNvSpPr>
            <a:spLocks noGrp="1"/>
          </p:cNvSpPr>
          <p:nvPr>
            <p:ph idx="1"/>
          </p:nvPr>
        </p:nvSpPr>
        <p:spPr>
          <a:xfrm>
            <a:off x="609599" y="2006508"/>
            <a:ext cx="10961077" cy="4170545"/>
          </a:xfrm>
        </p:spPr>
        <p:txBody>
          <a:bodyPr/>
          <a:lstStyle/>
          <a:p>
            <a:r>
              <a:rPr lang="en-US" dirty="0"/>
              <a:t>Plain language summary of the application which includes</a:t>
            </a:r>
          </a:p>
          <a:p>
            <a:pPr lvl="1"/>
            <a:r>
              <a:rPr lang="en-US" dirty="0"/>
              <a:t>Function of the proposed plant or facility</a:t>
            </a:r>
          </a:p>
          <a:p>
            <a:pPr lvl="1"/>
            <a:r>
              <a:rPr lang="en-US" dirty="0"/>
              <a:t>Expected output of the proposed plant or facility</a:t>
            </a:r>
          </a:p>
          <a:p>
            <a:pPr lvl="1"/>
            <a:r>
              <a:rPr lang="en-US" dirty="0"/>
              <a:t>Expected pollutants that may be emitted by the proposed plant or facility</a:t>
            </a:r>
          </a:p>
          <a:p>
            <a:pPr lvl="1"/>
            <a:r>
              <a:rPr lang="en-US" dirty="0"/>
              <a:t>How the applicant will control those pollutants</a:t>
            </a:r>
            <a:endParaRPr lang="en-US" sz="1800" dirty="0"/>
          </a:p>
          <a:p>
            <a:r>
              <a:rPr lang="en-US" dirty="0"/>
              <a:t>No more than 2 pages long</a:t>
            </a:r>
            <a:endParaRPr lang="en-US" sz="1800" dirty="0"/>
          </a:p>
          <a:p>
            <a:r>
              <a:rPr lang="en-US" dirty="0"/>
              <a:t>Must be translated if alternative language publication required</a:t>
            </a:r>
            <a:endParaRPr lang="en-US" sz="1800" dirty="0"/>
          </a:p>
          <a:p>
            <a:r>
              <a:rPr lang="en-US" dirty="0"/>
              <a:t>Posted to TCEQ </a:t>
            </a:r>
            <a:r>
              <a:rPr lang="en-US" dirty="0">
                <a:hlinkClick r:id="rId3"/>
              </a:rPr>
              <a:t>website</a:t>
            </a:r>
            <a:endParaRPr lang="en-US" sz="1800" dirty="0"/>
          </a:p>
          <a:p>
            <a:r>
              <a:rPr lang="en-US" dirty="0"/>
              <a:t>Templates available on APD webpage</a:t>
            </a:r>
          </a:p>
          <a:p>
            <a:endParaRPr lang="en-US" dirty="0"/>
          </a:p>
        </p:txBody>
      </p:sp>
    </p:spTree>
    <p:extLst>
      <p:ext uri="{BB962C8B-B14F-4D97-AF65-F5344CB8AC3E}">
        <p14:creationId xmlns:p14="http://schemas.microsoft.com/office/powerpoint/2010/main" val="934228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9F991E-FB76-4FFA-BBC7-0D9C7A78E7E9}"/>
              </a:ext>
            </a:extLst>
          </p:cNvPr>
          <p:cNvSpPr>
            <a:spLocks noGrp="1"/>
          </p:cNvSpPr>
          <p:nvPr>
            <p:ph type="title"/>
          </p:nvPr>
        </p:nvSpPr>
        <p:spPr>
          <a:xfrm>
            <a:off x="609600" y="680946"/>
            <a:ext cx="10961077" cy="1325563"/>
          </a:xfrm>
        </p:spPr>
        <p:txBody>
          <a:bodyPr/>
          <a:lstStyle/>
          <a:p>
            <a:r>
              <a:rPr lang="en-US" dirty="0">
                <a:solidFill>
                  <a:schemeClr val="bg1"/>
                </a:solidFill>
              </a:rPr>
              <a:t>Plain Language Summary Continued</a:t>
            </a:r>
          </a:p>
        </p:txBody>
      </p:sp>
      <p:pic>
        <p:nvPicPr>
          <p:cNvPr id="5" name="Picture 4" descr="Image of Plain Language Summary template.">
            <a:extLst>
              <a:ext uri="{FF2B5EF4-FFF2-40B4-BE49-F238E27FC236}">
                <a16:creationId xmlns:a16="http://schemas.microsoft.com/office/drawing/2014/main" id="{3B055CAC-419B-4CAE-8E5B-BD4F642B356B}"/>
              </a:ext>
            </a:extLst>
          </p:cNvPr>
          <p:cNvPicPr>
            <a:picLocks noChangeAspect="1"/>
          </p:cNvPicPr>
          <p:nvPr/>
        </p:nvPicPr>
        <p:blipFill rotWithShape="1">
          <a:blip r:embed="rId3"/>
          <a:srcRect l="2643" t="3600" r="3594" b="3003"/>
          <a:stretch/>
        </p:blipFill>
        <p:spPr>
          <a:xfrm>
            <a:off x="1575288" y="280781"/>
            <a:ext cx="9029700" cy="6501019"/>
          </a:xfrm>
          <a:prstGeom prst="rect">
            <a:avLst/>
          </a:prstGeom>
        </p:spPr>
      </p:pic>
    </p:spTree>
    <p:extLst>
      <p:ext uri="{BB962C8B-B14F-4D97-AF65-F5344CB8AC3E}">
        <p14:creationId xmlns:p14="http://schemas.microsoft.com/office/powerpoint/2010/main" val="2839533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6C9A-29F8-47D6-AAA6-A95D35D939BF}"/>
              </a:ext>
            </a:extLst>
          </p:cNvPr>
          <p:cNvSpPr>
            <a:spLocks noGrp="1"/>
          </p:cNvSpPr>
          <p:nvPr>
            <p:ph type="title"/>
          </p:nvPr>
        </p:nvSpPr>
        <p:spPr/>
        <p:txBody>
          <a:bodyPr/>
          <a:lstStyle/>
          <a:p>
            <a:r>
              <a:rPr lang="en-US" dirty="0"/>
              <a:t>Public Involvement Plan (PIP)</a:t>
            </a:r>
          </a:p>
        </p:txBody>
      </p:sp>
      <p:sp>
        <p:nvSpPr>
          <p:cNvPr id="3" name="Content Placeholder 2">
            <a:extLst>
              <a:ext uri="{FF2B5EF4-FFF2-40B4-BE49-F238E27FC236}">
                <a16:creationId xmlns:a16="http://schemas.microsoft.com/office/drawing/2014/main" id="{EE43D1D9-2321-4AAF-9CEF-049B2F0935B1}"/>
              </a:ext>
            </a:extLst>
          </p:cNvPr>
          <p:cNvSpPr>
            <a:spLocks noGrp="1"/>
          </p:cNvSpPr>
          <p:nvPr>
            <p:ph idx="1"/>
          </p:nvPr>
        </p:nvSpPr>
        <p:spPr>
          <a:xfrm>
            <a:off x="609599" y="2419350"/>
            <a:ext cx="10961077" cy="3635085"/>
          </a:xfrm>
        </p:spPr>
        <p:txBody>
          <a:bodyPr/>
          <a:lstStyle/>
          <a:p>
            <a:pPr>
              <a:spcBef>
                <a:spcPts val="2400"/>
              </a:spcBef>
            </a:pPr>
            <a:r>
              <a:rPr lang="en-US" dirty="0"/>
              <a:t>Required for TCEQ actions, including</a:t>
            </a:r>
          </a:p>
          <a:p>
            <a:pPr lvl="1"/>
            <a:r>
              <a:rPr lang="en-US" dirty="0"/>
              <a:t>Rulemakings</a:t>
            </a:r>
          </a:p>
          <a:p>
            <a:pPr lvl="1"/>
            <a:r>
              <a:rPr lang="en-US" dirty="0"/>
              <a:t>State Implementation Plans</a:t>
            </a:r>
          </a:p>
          <a:p>
            <a:pPr>
              <a:spcBef>
                <a:spcPts val="2400"/>
              </a:spcBef>
            </a:pPr>
            <a:r>
              <a:rPr lang="en-US" dirty="0"/>
              <a:t>Required for Permitting</a:t>
            </a:r>
          </a:p>
          <a:p>
            <a:pPr lvl="1">
              <a:spcBef>
                <a:spcPts val="1000"/>
              </a:spcBef>
            </a:pPr>
            <a:r>
              <a:rPr lang="en-US" dirty="0"/>
              <a:t>Applications received after November 1</a:t>
            </a:r>
          </a:p>
          <a:p>
            <a:pPr lvl="1">
              <a:spcBef>
                <a:spcPts val="1000"/>
              </a:spcBef>
            </a:pPr>
            <a:r>
              <a:rPr lang="en-US" dirty="0"/>
              <a:t>Not only for applications subject to Chapter 39</a:t>
            </a:r>
          </a:p>
          <a:p>
            <a:pPr lvl="1">
              <a:spcBef>
                <a:spcPts val="1000"/>
              </a:spcBef>
            </a:pPr>
            <a:endParaRPr lang="en-US" dirty="0"/>
          </a:p>
        </p:txBody>
      </p:sp>
    </p:spTree>
    <p:extLst>
      <p:ext uri="{BB962C8B-B14F-4D97-AF65-F5344CB8AC3E}">
        <p14:creationId xmlns:p14="http://schemas.microsoft.com/office/powerpoint/2010/main" val="2477061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6C9A-29F8-47D6-AAA6-A95D35D939BF}"/>
              </a:ext>
            </a:extLst>
          </p:cNvPr>
          <p:cNvSpPr>
            <a:spLocks noGrp="1"/>
          </p:cNvSpPr>
          <p:nvPr>
            <p:ph type="title"/>
          </p:nvPr>
        </p:nvSpPr>
        <p:spPr/>
        <p:txBody>
          <a:bodyPr/>
          <a:lstStyle/>
          <a:p>
            <a:r>
              <a:rPr lang="en-US" dirty="0"/>
              <a:t>Public Involvement Plan (PIP) continued</a:t>
            </a:r>
          </a:p>
        </p:txBody>
      </p:sp>
      <p:sp>
        <p:nvSpPr>
          <p:cNvPr id="3" name="Content Placeholder 2">
            <a:extLst>
              <a:ext uri="{FF2B5EF4-FFF2-40B4-BE49-F238E27FC236}">
                <a16:creationId xmlns:a16="http://schemas.microsoft.com/office/drawing/2014/main" id="{EE43D1D9-2321-4AAF-9CEF-049B2F0935B1}"/>
              </a:ext>
            </a:extLst>
          </p:cNvPr>
          <p:cNvSpPr>
            <a:spLocks noGrp="1"/>
          </p:cNvSpPr>
          <p:nvPr>
            <p:ph idx="1"/>
          </p:nvPr>
        </p:nvSpPr>
        <p:spPr>
          <a:xfrm>
            <a:off x="609599" y="1764258"/>
            <a:ext cx="10961077" cy="4290177"/>
          </a:xfrm>
        </p:spPr>
        <p:txBody>
          <a:bodyPr/>
          <a:lstStyle/>
          <a:p>
            <a:pPr>
              <a:spcBef>
                <a:spcPts val="2400"/>
              </a:spcBef>
            </a:pPr>
            <a:r>
              <a:rPr lang="en-US" dirty="0"/>
              <a:t>Completed by applicant using TCEQ form</a:t>
            </a:r>
          </a:p>
          <a:p>
            <a:pPr>
              <a:spcBef>
                <a:spcPts val="2400"/>
              </a:spcBef>
            </a:pPr>
            <a:r>
              <a:rPr lang="en-US" dirty="0"/>
              <a:t>Submitted with the application</a:t>
            </a:r>
          </a:p>
          <a:p>
            <a:pPr>
              <a:spcBef>
                <a:spcPts val="2400"/>
              </a:spcBef>
            </a:pPr>
            <a:r>
              <a:rPr lang="en-US" dirty="0"/>
              <a:t>Required for:</a:t>
            </a:r>
          </a:p>
          <a:p>
            <a:pPr lvl="1">
              <a:spcBef>
                <a:spcPts val="1000"/>
              </a:spcBef>
            </a:pPr>
            <a:r>
              <a:rPr lang="en-US" sz="2600" dirty="0"/>
              <a:t>New applications and/or new activities requiring notice;</a:t>
            </a:r>
          </a:p>
          <a:p>
            <a:pPr lvl="1">
              <a:spcBef>
                <a:spcPts val="1000"/>
              </a:spcBef>
            </a:pPr>
            <a:r>
              <a:rPr lang="en-US" sz="2600" dirty="0"/>
              <a:t>Significant public interest; and</a:t>
            </a:r>
          </a:p>
          <a:p>
            <a:pPr lvl="1">
              <a:spcBef>
                <a:spcPts val="1000"/>
              </a:spcBef>
            </a:pPr>
            <a:r>
              <a:rPr lang="en-US" sz="2600" dirty="0"/>
              <a:t>Within the following geographical locations</a:t>
            </a:r>
          </a:p>
          <a:p>
            <a:pPr lvl="2"/>
            <a:r>
              <a:rPr lang="en-US" sz="2400" dirty="0"/>
              <a:t>Urban metroplexes</a:t>
            </a:r>
          </a:p>
          <a:p>
            <a:pPr lvl="2"/>
            <a:r>
              <a:rPr lang="en-US" sz="2400" dirty="0"/>
              <a:t>West Texas</a:t>
            </a:r>
          </a:p>
          <a:p>
            <a:pPr lvl="2"/>
            <a:r>
              <a:rPr lang="en-US" sz="2400" dirty="0"/>
              <a:t>Panhandle</a:t>
            </a:r>
          </a:p>
          <a:p>
            <a:pPr lvl="2"/>
            <a:r>
              <a:rPr lang="en-US" sz="2400" dirty="0"/>
              <a:t>Texas/Mexico border</a:t>
            </a:r>
          </a:p>
        </p:txBody>
      </p:sp>
    </p:spTree>
    <p:extLst>
      <p:ext uri="{BB962C8B-B14F-4D97-AF65-F5344CB8AC3E}">
        <p14:creationId xmlns:p14="http://schemas.microsoft.com/office/powerpoint/2010/main" val="211048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B09A3-8FB8-4578-AE21-D573FF3EC1AC}"/>
              </a:ext>
            </a:extLst>
          </p:cNvPr>
          <p:cNvSpPr>
            <a:spLocks noGrp="1"/>
          </p:cNvSpPr>
          <p:nvPr>
            <p:ph type="title"/>
          </p:nvPr>
        </p:nvSpPr>
        <p:spPr/>
        <p:txBody>
          <a:bodyPr/>
          <a:lstStyle/>
          <a:p>
            <a:r>
              <a:rPr lang="en-US" dirty="0"/>
              <a:t>Public Involvement Plan Worksheet </a:t>
            </a:r>
            <a:br>
              <a:rPr lang="en-US" dirty="0"/>
            </a:br>
            <a:r>
              <a:rPr lang="en-US" dirty="0"/>
              <a:t>for Permit and Registration Applications</a:t>
            </a:r>
          </a:p>
        </p:txBody>
      </p:sp>
      <p:sp>
        <p:nvSpPr>
          <p:cNvPr id="3" name="Content Placeholder 2">
            <a:extLst>
              <a:ext uri="{FF2B5EF4-FFF2-40B4-BE49-F238E27FC236}">
                <a16:creationId xmlns:a16="http://schemas.microsoft.com/office/drawing/2014/main" id="{737CE12F-9EF5-4C71-B9BF-39C1F562B1C6}"/>
              </a:ext>
            </a:extLst>
          </p:cNvPr>
          <p:cNvSpPr>
            <a:spLocks noGrp="1"/>
          </p:cNvSpPr>
          <p:nvPr>
            <p:ph idx="1"/>
          </p:nvPr>
        </p:nvSpPr>
        <p:spPr/>
        <p:txBody>
          <a:bodyPr/>
          <a:lstStyle/>
          <a:p>
            <a:pPr>
              <a:spcBef>
                <a:spcPts val="2400"/>
              </a:spcBef>
            </a:pPr>
            <a:r>
              <a:rPr lang="en-US" dirty="0"/>
              <a:t>TCEQ Form</a:t>
            </a:r>
          </a:p>
          <a:p>
            <a:pPr lvl="1"/>
            <a:r>
              <a:rPr lang="en-US" dirty="0"/>
              <a:t>Form 20960</a:t>
            </a:r>
          </a:p>
          <a:p>
            <a:pPr>
              <a:spcBef>
                <a:spcPts val="2400"/>
              </a:spcBef>
            </a:pPr>
            <a:r>
              <a:rPr lang="en-US" dirty="0"/>
              <a:t>Instructions</a:t>
            </a:r>
          </a:p>
          <a:p>
            <a:pPr lvl="1"/>
            <a:r>
              <a:rPr lang="en-US" dirty="0"/>
              <a:t>Sections for each media</a:t>
            </a:r>
          </a:p>
        </p:txBody>
      </p:sp>
    </p:spTree>
    <p:extLst>
      <p:ext uri="{BB962C8B-B14F-4D97-AF65-F5344CB8AC3E}">
        <p14:creationId xmlns:p14="http://schemas.microsoft.com/office/powerpoint/2010/main" val="818617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A22C2-0BB9-412F-A985-544BF0D35E99}"/>
              </a:ext>
            </a:extLst>
          </p:cNvPr>
          <p:cNvSpPr>
            <a:spLocks noGrp="1"/>
          </p:cNvSpPr>
          <p:nvPr>
            <p:ph type="title"/>
          </p:nvPr>
        </p:nvSpPr>
        <p:spPr/>
        <p:txBody>
          <a:bodyPr/>
          <a:lstStyle/>
          <a:p>
            <a:r>
              <a:rPr lang="en-US" dirty="0"/>
              <a:t>Section 1</a:t>
            </a:r>
            <a:br>
              <a:rPr lang="en-US" dirty="0"/>
            </a:br>
            <a:r>
              <a:rPr lang="en-US" dirty="0"/>
              <a:t>Preliminary Screening</a:t>
            </a:r>
          </a:p>
        </p:txBody>
      </p:sp>
      <p:sp>
        <p:nvSpPr>
          <p:cNvPr id="3" name="Content Placeholder 2">
            <a:extLst>
              <a:ext uri="{FF2B5EF4-FFF2-40B4-BE49-F238E27FC236}">
                <a16:creationId xmlns:a16="http://schemas.microsoft.com/office/drawing/2014/main" id="{C1E9DD83-7517-40EA-8316-101AB1501877}"/>
              </a:ext>
            </a:extLst>
          </p:cNvPr>
          <p:cNvSpPr>
            <a:spLocks noGrp="1"/>
          </p:cNvSpPr>
          <p:nvPr>
            <p:ph idx="1"/>
          </p:nvPr>
        </p:nvSpPr>
        <p:spPr/>
        <p:txBody>
          <a:bodyPr/>
          <a:lstStyle/>
          <a:p>
            <a:pPr>
              <a:spcBef>
                <a:spcPts val="2400"/>
              </a:spcBef>
              <a:buFont typeface="Wingdings" panose="05000000000000000000" pitchFamily="2" charset="2"/>
              <a:buChar char="q"/>
            </a:pPr>
            <a:r>
              <a:rPr lang="en-US" dirty="0"/>
              <a:t> New Permit or Registration Application</a:t>
            </a:r>
          </a:p>
          <a:p>
            <a:pPr>
              <a:spcBef>
                <a:spcPts val="2400"/>
              </a:spcBef>
              <a:buFont typeface="Wingdings" panose="05000000000000000000" pitchFamily="2" charset="2"/>
              <a:buChar char="q"/>
            </a:pPr>
            <a:r>
              <a:rPr lang="en-US" dirty="0"/>
              <a:t> New Activity – modification, registration, amendment, facility, etc.</a:t>
            </a:r>
          </a:p>
        </p:txBody>
      </p:sp>
      <p:pic>
        <p:nvPicPr>
          <p:cNvPr id="4" name="Picture 3" descr="Section 1 Preliminary Screening portion of form&#10;">
            <a:extLst>
              <a:ext uri="{FF2B5EF4-FFF2-40B4-BE49-F238E27FC236}">
                <a16:creationId xmlns:a16="http://schemas.microsoft.com/office/drawing/2014/main" id="{2FBDF9DF-9F63-4344-BFAB-514891C25E54}"/>
              </a:ext>
            </a:extLst>
          </p:cNvPr>
          <p:cNvPicPr>
            <a:picLocks noChangeAspect="1"/>
          </p:cNvPicPr>
          <p:nvPr/>
        </p:nvPicPr>
        <p:blipFill rotWithShape="1">
          <a:blip r:embed="rId3">
            <a:extLst>
              <a:ext uri="{28A0092B-C50C-407E-A947-70E740481C1C}">
                <a14:useLocalDpi xmlns:a14="http://schemas.microsoft.com/office/drawing/2010/main" val="0"/>
              </a:ext>
            </a:extLst>
          </a:blip>
          <a:srcRect l="6479" t="27557" r="7630" b="59777"/>
          <a:stretch/>
        </p:blipFill>
        <p:spPr>
          <a:xfrm>
            <a:off x="262457" y="4090669"/>
            <a:ext cx="11655361" cy="2224405"/>
          </a:xfrm>
          <a:prstGeom prst="rect">
            <a:avLst/>
          </a:prstGeom>
        </p:spPr>
      </p:pic>
    </p:spTree>
    <p:extLst>
      <p:ext uri="{BB962C8B-B14F-4D97-AF65-F5344CB8AC3E}">
        <p14:creationId xmlns:p14="http://schemas.microsoft.com/office/powerpoint/2010/main" val="1171818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A22C2-0BB9-412F-A985-544BF0D35E99}"/>
              </a:ext>
            </a:extLst>
          </p:cNvPr>
          <p:cNvSpPr>
            <a:spLocks noGrp="1"/>
          </p:cNvSpPr>
          <p:nvPr>
            <p:ph type="title"/>
          </p:nvPr>
        </p:nvSpPr>
        <p:spPr/>
        <p:txBody>
          <a:bodyPr/>
          <a:lstStyle/>
          <a:p>
            <a:r>
              <a:rPr lang="en-US" dirty="0"/>
              <a:t>Section 2</a:t>
            </a:r>
            <a:br>
              <a:rPr lang="en-US" dirty="0"/>
            </a:br>
            <a:r>
              <a:rPr lang="en-US" dirty="0"/>
              <a:t>Secondary Screening</a:t>
            </a:r>
          </a:p>
        </p:txBody>
      </p:sp>
      <p:sp>
        <p:nvSpPr>
          <p:cNvPr id="3" name="Content Placeholder 2">
            <a:extLst>
              <a:ext uri="{FF2B5EF4-FFF2-40B4-BE49-F238E27FC236}">
                <a16:creationId xmlns:a16="http://schemas.microsoft.com/office/drawing/2014/main" id="{C1E9DD83-7517-40EA-8316-101AB1501877}"/>
              </a:ext>
            </a:extLst>
          </p:cNvPr>
          <p:cNvSpPr>
            <a:spLocks noGrp="1"/>
          </p:cNvSpPr>
          <p:nvPr>
            <p:ph idx="1"/>
          </p:nvPr>
        </p:nvSpPr>
        <p:spPr>
          <a:xfrm>
            <a:off x="609600" y="2225663"/>
            <a:ext cx="11458575" cy="4184762"/>
          </a:xfrm>
        </p:spPr>
        <p:txBody>
          <a:bodyPr/>
          <a:lstStyle/>
          <a:p>
            <a:pPr>
              <a:spcBef>
                <a:spcPts val="2400"/>
              </a:spcBef>
              <a:buFont typeface="Wingdings" panose="05000000000000000000" pitchFamily="2" charset="2"/>
              <a:buChar char="q"/>
            </a:pPr>
            <a:r>
              <a:rPr lang="en-US" dirty="0"/>
              <a:t> Requires Notice,</a:t>
            </a:r>
          </a:p>
          <a:p>
            <a:pPr>
              <a:spcBef>
                <a:spcPts val="2400"/>
              </a:spcBef>
              <a:buFont typeface="Wingdings" panose="05000000000000000000" pitchFamily="2" charset="2"/>
              <a:buChar char="q"/>
            </a:pPr>
            <a:r>
              <a:rPr lang="en-US" dirty="0"/>
              <a:t> Considered to have significant public interest, </a:t>
            </a:r>
            <a:r>
              <a:rPr lang="en-US" b="1" u="sng" dirty="0"/>
              <a:t>and</a:t>
            </a:r>
            <a:endParaRPr lang="en-US" dirty="0"/>
          </a:p>
          <a:p>
            <a:pPr>
              <a:spcBef>
                <a:spcPts val="2400"/>
              </a:spcBef>
              <a:buFont typeface="Wingdings" panose="05000000000000000000" pitchFamily="2" charset="2"/>
              <a:buChar char="q"/>
            </a:pPr>
            <a:r>
              <a:rPr lang="en-US" dirty="0"/>
              <a:t> </a:t>
            </a:r>
            <a:r>
              <a:rPr lang="en-US"/>
              <a:t>Located within </a:t>
            </a:r>
            <a:r>
              <a:rPr lang="en-US" dirty="0"/>
              <a:t>any of the following geographical locations:</a:t>
            </a:r>
          </a:p>
          <a:p>
            <a:pPr marL="914400" lvl="2" indent="0">
              <a:buNone/>
            </a:pPr>
            <a:r>
              <a:rPr lang="en-US" sz="2400" dirty="0">
                <a:sym typeface="Symbol" panose="05050102010706020507" pitchFamily="18" charset="2"/>
              </a:rPr>
              <a:t> </a:t>
            </a:r>
            <a:r>
              <a:rPr lang="en-US" sz="2400" dirty="0"/>
              <a:t>Austin		 	</a:t>
            </a:r>
            <a:r>
              <a:rPr lang="en-US" sz="2400" dirty="0">
                <a:sym typeface="Symbol" panose="05050102010706020507" pitchFamily="18" charset="2"/>
              </a:rPr>
              <a:t> </a:t>
            </a:r>
            <a:r>
              <a:rPr lang="en-US" sz="2400" dirty="0"/>
              <a:t>San Antonio</a:t>
            </a:r>
          </a:p>
          <a:p>
            <a:pPr marL="914400" lvl="2" indent="0">
              <a:buNone/>
            </a:pPr>
            <a:r>
              <a:rPr lang="en-US" sz="2400" dirty="0">
                <a:sym typeface="Symbol" panose="05050102010706020507" pitchFamily="18" charset="2"/>
              </a:rPr>
              <a:t> </a:t>
            </a:r>
            <a:r>
              <a:rPr lang="en-US" sz="2400" dirty="0"/>
              <a:t>Dallas			</a:t>
            </a:r>
            <a:r>
              <a:rPr lang="en-US" sz="2400" dirty="0">
                <a:sym typeface="Symbol" panose="05050102010706020507" pitchFamily="18" charset="2"/>
              </a:rPr>
              <a:t> </a:t>
            </a:r>
            <a:r>
              <a:rPr lang="en-US" sz="2400" dirty="0"/>
              <a:t>West Texas</a:t>
            </a:r>
          </a:p>
          <a:p>
            <a:pPr marL="914400" lvl="2" indent="0">
              <a:buNone/>
            </a:pPr>
            <a:r>
              <a:rPr lang="en-US" sz="2400" dirty="0">
                <a:sym typeface="Symbol" panose="05050102010706020507" pitchFamily="18" charset="2"/>
              </a:rPr>
              <a:t> </a:t>
            </a:r>
            <a:r>
              <a:rPr lang="en-US" sz="2400" dirty="0"/>
              <a:t>Fort Worth		</a:t>
            </a:r>
            <a:r>
              <a:rPr lang="en-US" sz="2400" dirty="0">
                <a:sym typeface="Symbol" panose="05050102010706020507" pitchFamily="18" charset="2"/>
              </a:rPr>
              <a:t> 	 </a:t>
            </a:r>
            <a:r>
              <a:rPr lang="en-US" sz="2400" dirty="0"/>
              <a:t>Texas Panhandle</a:t>
            </a:r>
          </a:p>
          <a:p>
            <a:pPr marL="914400" lvl="2" indent="0">
              <a:buNone/>
            </a:pPr>
            <a:r>
              <a:rPr lang="en-US" sz="2400" dirty="0">
                <a:sym typeface="Symbol" panose="05050102010706020507" pitchFamily="18" charset="2"/>
              </a:rPr>
              <a:t> </a:t>
            </a:r>
            <a:r>
              <a:rPr lang="en-US" sz="2400" dirty="0"/>
              <a:t>Houston		</a:t>
            </a:r>
            <a:r>
              <a:rPr lang="en-US" sz="2400" dirty="0">
                <a:sym typeface="Symbol" panose="05050102010706020507" pitchFamily="18" charset="2"/>
              </a:rPr>
              <a:t> 	 </a:t>
            </a:r>
            <a:r>
              <a:rPr lang="en-US" sz="2400" dirty="0"/>
              <a:t>Along the Texas/Mexico Border</a:t>
            </a:r>
          </a:p>
          <a:p>
            <a:pPr marL="914400" lvl="2" indent="0">
              <a:buNone/>
            </a:pPr>
            <a:r>
              <a:rPr lang="en-US" sz="2400" dirty="0">
                <a:sym typeface="Symbol" panose="05050102010706020507" pitchFamily="18" charset="2"/>
              </a:rPr>
              <a:t> </a:t>
            </a:r>
            <a:r>
              <a:rPr lang="en-US" sz="2400" dirty="0"/>
              <a:t>Other geographical locations should be decided on a case-by-case basis</a:t>
            </a:r>
            <a:r>
              <a:rPr lang="en-US" dirty="0"/>
              <a:t>	</a:t>
            </a:r>
          </a:p>
        </p:txBody>
      </p:sp>
    </p:spTree>
    <p:extLst>
      <p:ext uri="{BB962C8B-B14F-4D97-AF65-F5344CB8AC3E}">
        <p14:creationId xmlns:p14="http://schemas.microsoft.com/office/powerpoint/2010/main" val="3564420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A22C2-0BB9-412F-A985-544BF0D35E99}"/>
              </a:ext>
            </a:extLst>
          </p:cNvPr>
          <p:cNvSpPr>
            <a:spLocks noGrp="1"/>
          </p:cNvSpPr>
          <p:nvPr>
            <p:ph type="title"/>
          </p:nvPr>
        </p:nvSpPr>
        <p:spPr/>
        <p:txBody>
          <a:bodyPr/>
          <a:lstStyle/>
          <a:p>
            <a:r>
              <a:rPr lang="en-US" dirty="0"/>
              <a:t>Section 3</a:t>
            </a:r>
            <a:br>
              <a:rPr lang="en-US" dirty="0"/>
            </a:br>
            <a:r>
              <a:rPr lang="en-US" dirty="0"/>
              <a:t>Application Information</a:t>
            </a:r>
          </a:p>
        </p:txBody>
      </p:sp>
      <p:sp>
        <p:nvSpPr>
          <p:cNvPr id="3" name="Content Placeholder 2">
            <a:extLst>
              <a:ext uri="{FF2B5EF4-FFF2-40B4-BE49-F238E27FC236}">
                <a16:creationId xmlns:a16="http://schemas.microsoft.com/office/drawing/2014/main" id="{C1E9DD83-7517-40EA-8316-101AB1501877}"/>
              </a:ext>
            </a:extLst>
          </p:cNvPr>
          <p:cNvSpPr>
            <a:spLocks noGrp="1"/>
          </p:cNvSpPr>
          <p:nvPr>
            <p:ph idx="1"/>
          </p:nvPr>
        </p:nvSpPr>
        <p:spPr/>
        <p:txBody>
          <a:bodyPr/>
          <a:lstStyle/>
          <a:p>
            <a:pPr marL="0" indent="0">
              <a:spcAft>
                <a:spcPts val="1000"/>
              </a:spcAft>
              <a:buNone/>
            </a:pPr>
            <a:r>
              <a:rPr lang="en-US" dirty="0"/>
              <a:t>For Air, check all that will apply for the application</a:t>
            </a:r>
          </a:p>
          <a:p>
            <a:pPr marL="568325" indent="461963">
              <a:buFont typeface="Wingdings" panose="05000000000000000000" pitchFamily="2" charset="2"/>
              <a:buChar char="q"/>
            </a:pPr>
            <a:r>
              <a:rPr lang="en-US" dirty="0"/>
              <a:t> Initial</a:t>
            </a:r>
          </a:p>
          <a:p>
            <a:pPr marL="568325" indent="461963">
              <a:buFont typeface="Wingdings" panose="05000000000000000000" pitchFamily="2" charset="2"/>
              <a:buChar char="q"/>
            </a:pPr>
            <a:r>
              <a:rPr lang="en-US" dirty="0"/>
              <a:t> Federal</a:t>
            </a:r>
          </a:p>
          <a:p>
            <a:pPr marL="568325" indent="461963">
              <a:buFont typeface="Wingdings" panose="05000000000000000000" pitchFamily="2" charset="2"/>
              <a:buChar char="q"/>
            </a:pPr>
            <a:r>
              <a:rPr lang="en-US" dirty="0"/>
              <a:t> Amendment</a:t>
            </a:r>
          </a:p>
          <a:p>
            <a:pPr marL="568325" indent="461963">
              <a:buFont typeface="Wingdings" panose="05000000000000000000" pitchFamily="2" charset="2"/>
              <a:buChar char="q"/>
            </a:pPr>
            <a:r>
              <a:rPr lang="en-US" dirty="0"/>
              <a:t> Standard Permit</a:t>
            </a:r>
          </a:p>
          <a:p>
            <a:pPr marL="568325" indent="461963">
              <a:buFont typeface="Wingdings" panose="05000000000000000000" pitchFamily="2" charset="2"/>
              <a:buChar char="q"/>
            </a:pPr>
            <a:r>
              <a:rPr lang="en-US" dirty="0"/>
              <a:t> Title V</a:t>
            </a:r>
          </a:p>
        </p:txBody>
      </p:sp>
    </p:spTree>
    <p:extLst>
      <p:ext uri="{BB962C8B-B14F-4D97-AF65-F5344CB8AC3E}">
        <p14:creationId xmlns:p14="http://schemas.microsoft.com/office/powerpoint/2010/main" val="1448473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A22C2-0BB9-412F-A985-544BF0D35E99}"/>
              </a:ext>
            </a:extLst>
          </p:cNvPr>
          <p:cNvSpPr>
            <a:spLocks noGrp="1"/>
          </p:cNvSpPr>
          <p:nvPr>
            <p:ph type="title"/>
          </p:nvPr>
        </p:nvSpPr>
        <p:spPr/>
        <p:txBody>
          <a:bodyPr/>
          <a:lstStyle/>
          <a:p>
            <a:r>
              <a:rPr lang="en-US" dirty="0"/>
              <a:t>Section 4</a:t>
            </a:r>
            <a:br>
              <a:rPr lang="en-US" dirty="0"/>
            </a:br>
            <a:r>
              <a:rPr lang="en-US" dirty="0"/>
              <a:t>Plain Language Summary</a:t>
            </a:r>
          </a:p>
        </p:txBody>
      </p:sp>
      <p:sp>
        <p:nvSpPr>
          <p:cNvPr id="3" name="Content Placeholder 2">
            <a:extLst>
              <a:ext uri="{FF2B5EF4-FFF2-40B4-BE49-F238E27FC236}">
                <a16:creationId xmlns:a16="http://schemas.microsoft.com/office/drawing/2014/main" id="{C1E9DD83-7517-40EA-8316-101AB1501877}"/>
              </a:ext>
            </a:extLst>
          </p:cNvPr>
          <p:cNvSpPr>
            <a:spLocks noGrp="1"/>
          </p:cNvSpPr>
          <p:nvPr>
            <p:ph idx="1"/>
          </p:nvPr>
        </p:nvSpPr>
        <p:spPr/>
        <p:txBody>
          <a:bodyPr/>
          <a:lstStyle/>
          <a:p>
            <a:pPr>
              <a:spcBef>
                <a:spcPts val="2400"/>
              </a:spcBef>
            </a:pPr>
            <a:r>
              <a:rPr lang="en-US" dirty="0"/>
              <a:t>Provide a brief description of planned activities</a:t>
            </a:r>
          </a:p>
          <a:p>
            <a:pPr>
              <a:spcBef>
                <a:spcPts val="2400"/>
              </a:spcBef>
            </a:pPr>
            <a:r>
              <a:rPr lang="en-US" dirty="0"/>
              <a:t>If a plain language summary was required to be submitted with the application, it may be attached and referenced here</a:t>
            </a:r>
          </a:p>
        </p:txBody>
      </p:sp>
    </p:spTree>
    <p:extLst>
      <p:ext uri="{BB962C8B-B14F-4D97-AF65-F5344CB8AC3E}">
        <p14:creationId xmlns:p14="http://schemas.microsoft.com/office/powerpoint/2010/main" val="3023738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2D9D-BCF8-4F28-B693-E353C7672BBD}"/>
              </a:ext>
            </a:extLst>
          </p:cNvPr>
          <p:cNvSpPr>
            <a:spLocks noGrp="1"/>
          </p:cNvSpPr>
          <p:nvPr>
            <p:ph type="title"/>
          </p:nvPr>
        </p:nvSpPr>
        <p:spPr>
          <a:xfrm>
            <a:off x="615462" y="681037"/>
            <a:ext cx="10972799" cy="954332"/>
          </a:xfrm>
        </p:spPr>
        <p:txBody>
          <a:bodyPr>
            <a:normAutofit/>
          </a:bodyPr>
          <a:lstStyle/>
          <a:p>
            <a:r>
              <a:rPr lang="en-US" dirty="0"/>
              <a:t>Topics of Discussion</a:t>
            </a:r>
          </a:p>
        </p:txBody>
      </p:sp>
      <p:graphicFrame>
        <p:nvGraphicFramePr>
          <p:cNvPr id="5" name="Content Placeholder 2" descr="Table showing 3 topics of discussion.">
            <a:extLst>
              <a:ext uri="{FF2B5EF4-FFF2-40B4-BE49-F238E27FC236}">
                <a16:creationId xmlns:a16="http://schemas.microsoft.com/office/drawing/2014/main" id="{40974DBE-089A-7E82-F24E-C6F5E2C5B5D1}"/>
              </a:ext>
            </a:extLst>
          </p:cNvPr>
          <p:cNvGraphicFramePr>
            <a:graphicFrameLocks noGrp="1"/>
          </p:cNvGraphicFramePr>
          <p:nvPr>
            <p:ph sz="half" idx="2"/>
            <p:extLst>
              <p:ext uri="{D42A27DB-BD31-4B8C-83A1-F6EECF244321}">
                <p14:modId xmlns:p14="http://schemas.microsoft.com/office/powerpoint/2010/main" val="2105645042"/>
              </p:ext>
            </p:extLst>
          </p:nvPr>
        </p:nvGraphicFramePr>
        <p:xfrm>
          <a:off x="615462" y="2321739"/>
          <a:ext cx="10925907" cy="4010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9182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110026-0BE2-4F5D-B299-04E7991B476C}"/>
              </a:ext>
            </a:extLst>
          </p:cNvPr>
          <p:cNvSpPr>
            <a:spLocks noGrp="1"/>
          </p:cNvSpPr>
          <p:nvPr>
            <p:ph type="title"/>
          </p:nvPr>
        </p:nvSpPr>
        <p:spPr/>
        <p:txBody>
          <a:bodyPr/>
          <a:lstStyle/>
          <a:p>
            <a:r>
              <a:rPr kumimoji="0" lang="en-US" sz="4000" b="1" i="0" u="none" strike="noStrike" kern="1200" cap="none" spc="0" normalizeH="0" baseline="0" noProof="0" dirty="0">
                <a:ln>
                  <a:noFill/>
                </a:ln>
                <a:solidFill>
                  <a:schemeClr val="bg1"/>
                </a:solidFill>
                <a:effectLst/>
                <a:uLnTx/>
                <a:uFillTx/>
                <a:latin typeface="Arial" panose="020B0604020202020204"/>
                <a:ea typeface="+mj-ea"/>
                <a:cs typeface="+mj-cs"/>
              </a:rPr>
              <a:t>Section 5</a:t>
            </a:r>
            <a:br>
              <a:rPr kumimoji="0" lang="en-US" sz="4000" b="1" i="0" u="none" strike="noStrike" kern="1200" cap="none" spc="0" normalizeH="0" baseline="0" noProof="0" dirty="0">
                <a:ln>
                  <a:noFill/>
                </a:ln>
                <a:solidFill>
                  <a:schemeClr val="bg1"/>
                </a:solidFill>
                <a:effectLst/>
                <a:uLnTx/>
                <a:uFillTx/>
                <a:latin typeface="Arial" panose="020B0604020202020204"/>
                <a:ea typeface="+mj-ea"/>
                <a:cs typeface="+mj-cs"/>
              </a:rPr>
            </a:br>
            <a:r>
              <a:rPr kumimoji="0" lang="en-US" sz="4000" b="1" i="0" u="none" strike="noStrike" kern="1200" cap="none" spc="0" normalizeH="0" baseline="0" noProof="0" dirty="0">
                <a:ln>
                  <a:noFill/>
                </a:ln>
                <a:solidFill>
                  <a:schemeClr val="bg1"/>
                </a:solidFill>
                <a:effectLst/>
                <a:uLnTx/>
                <a:uFillTx/>
                <a:latin typeface="Arial" panose="020B0604020202020204"/>
                <a:ea typeface="+mj-ea"/>
                <a:cs typeface="+mj-cs"/>
              </a:rPr>
              <a:t>Community and Demographic Information continued</a:t>
            </a:r>
            <a:endParaRPr lang="en-US" dirty="0">
              <a:solidFill>
                <a:schemeClr val="bg1"/>
              </a:solidFill>
            </a:endParaRPr>
          </a:p>
        </p:txBody>
      </p:sp>
      <p:pic>
        <p:nvPicPr>
          <p:cNvPr id="4" name="Picture 3" descr="Section 5.  Community and Demographic Information portion of form">
            <a:extLst>
              <a:ext uri="{FF2B5EF4-FFF2-40B4-BE49-F238E27FC236}">
                <a16:creationId xmlns:a16="http://schemas.microsoft.com/office/drawing/2014/main" id="{A8DDA1F2-B1F8-4BD7-BD95-D3079CC4A1B3}"/>
              </a:ext>
            </a:extLst>
          </p:cNvPr>
          <p:cNvPicPr>
            <a:picLocks noChangeAspect="1"/>
          </p:cNvPicPr>
          <p:nvPr/>
        </p:nvPicPr>
        <p:blipFill rotWithShape="1">
          <a:blip r:embed="rId3">
            <a:extLst>
              <a:ext uri="{28A0092B-C50C-407E-A947-70E740481C1C}">
                <a14:useLocalDpi xmlns:a14="http://schemas.microsoft.com/office/drawing/2010/main" val="0"/>
              </a:ext>
            </a:extLst>
          </a:blip>
          <a:srcRect l="11233" t="8476" r="10806" b="23240"/>
          <a:stretch/>
        </p:blipFill>
        <p:spPr>
          <a:xfrm>
            <a:off x="3209925" y="247650"/>
            <a:ext cx="5798184" cy="6572250"/>
          </a:xfrm>
          <a:prstGeom prst="rect">
            <a:avLst/>
          </a:prstGeom>
        </p:spPr>
      </p:pic>
    </p:spTree>
    <p:extLst>
      <p:ext uri="{BB962C8B-B14F-4D97-AF65-F5344CB8AC3E}">
        <p14:creationId xmlns:p14="http://schemas.microsoft.com/office/powerpoint/2010/main" val="2825921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A22C2-0BB9-412F-A985-544BF0D35E99}"/>
              </a:ext>
            </a:extLst>
          </p:cNvPr>
          <p:cNvSpPr>
            <a:spLocks noGrp="1"/>
          </p:cNvSpPr>
          <p:nvPr>
            <p:ph type="title"/>
          </p:nvPr>
        </p:nvSpPr>
        <p:spPr/>
        <p:txBody>
          <a:bodyPr/>
          <a:lstStyle/>
          <a:p>
            <a:r>
              <a:rPr lang="en-US" sz="4000" dirty="0"/>
              <a:t>Section 5</a:t>
            </a:r>
            <a:br>
              <a:rPr lang="en-US" sz="4000" dirty="0"/>
            </a:br>
            <a:r>
              <a:rPr lang="en-US" sz="4000" dirty="0"/>
              <a:t>Community and Demographic Information</a:t>
            </a:r>
          </a:p>
        </p:txBody>
      </p:sp>
      <p:sp>
        <p:nvSpPr>
          <p:cNvPr id="3" name="Content Placeholder 2">
            <a:extLst>
              <a:ext uri="{FF2B5EF4-FFF2-40B4-BE49-F238E27FC236}">
                <a16:creationId xmlns:a16="http://schemas.microsoft.com/office/drawing/2014/main" id="{C1E9DD83-7517-40EA-8316-101AB1501877}"/>
              </a:ext>
            </a:extLst>
          </p:cNvPr>
          <p:cNvSpPr>
            <a:spLocks noGrp="1"/>
          </p:cNvSpPr>
          <p:nvPr>
            <p:ph idx="1"/>
          </p:nvPr>
        </p:nvSpPr>
        <p:spPr>
          <a:xfrm>
            <a:off x="532598" y="2081283"/>
            <a:ext cx="10961077" cy="4309892"/>
          </a:xfrm>
        </p:spPr>
        <p:txBody>
          <a:bodyPr/>
          <a:lstStyle/>
          <a:p>
            <a:pPr>
              <a:spcBef>
                <a:spcPts val="2400"/>
              </a:spcBef>
            </a:pPr>
            <a:r>
              <a:rPr lang="en-US" dirty="0"/>
              <a:t>Information provided in this section is to assist in determining if alternative language notice is necessary</a:t>
            </a:r>
          </a:p>
          <a:p>
            <a:pPr>
              <a:spcBef>
                <a:spcPts val="2400"/>
              </a:spcBef>
            </a:pPr>
            <a:r>
              <a:rPr lang="en-US" dirty="0"/>
              <a:t>EPA’s EJ Screen and U.S. Census Bureau data may be used</a:t>
            </a:r>
          </a:p>
          <a:p>
            <a:pPr>
              <a:spcBef>
                <a:spcPts val="2400"/>
              </a:spcBef>
            </a:pPr>
            <a:r>
              <a:rPr lang="en-US" dirty="0"/>
              <a:t>Every part of Section 5 does not need to be completed</a:t>
            </a:r>
          </a:p>
          <a:p>
            <a:pPr>
              <a:spcBef>
                <a:spcPts val="2400"/>
              </a:spcBef>
            </a:pPr>
            <a:r>
              <a:rPr lang="en-US" dirty="0"/>
              <a:t>All air permits, regardless if they are subject to Chapter 39, must publish in alternative language if school has a bilingual program</a:t>
            </a:r>
          </a:p>
          <a:p>
            <a:pPr marL="0" indent="0">
              <a:buNone/>
            </a:pPr>
            <a:endParaRPr lang="en-US" dirty="0"/>
          </a:p>
        </p:txBody>
      </p:sp>
    </p:spTree>
    <p:extLst>
      <p:ext uri="{BB962C8B-B14F-4D97-AF65-F5344CB8AC3E}">
        <p14:creationId xmlns:p14="http://schemas.microsoft.com/office/powerpoint/2010/main" val="3978884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A22C2-0BB9-412F-A985-544BF0D35E99}"/>
              </a:ext>
            </a:extLst>
          </p:cNvPr>
          <p:cNvSpPr>
            <a:spLocks noGrp="1"/>
          </p:cNvSpPr>
          <p:nvPr>
            <p:ph type="title"/>
          </p:nvPr>
        </p:nvSpPr>
        <p:spPr/>
        <p:txBody>
          <a:bodyPr/>
          <a:lstStyle/>
          <a:p>
            <a:r>
              <a:rPr lang="en-US" dirty="0"/>
              <a:t>Section 6</a:t>
            </a:r>
            <a:br>
              <a:rPr lang="en-US" dirty="0"/>
            </a:br>
            <a:r>
              <a:rPr lang="en-US" dirty="0"/>
              <a:t>Planned Public Outreach Activities</a:t>
            </a:r>
          </a:p>
        </p:txBody>
      </p:sp>
      <p:sp>
        <p:nvSpPr>
          <p:cNvPr id="3" name="Content Placeholder 2">
            <a:extLst>
              <a:ext uri="{FF2B5EF4-FFF2-40B4-BE49-F238E27FC236}">
                <a16:creationId xmlns:a16="http://schemas.microsoft.com/office/drawing/2014/main" id="{C1E9DD83-7517-40EA-8316-101AB1501877}"/>
              </a:ext>
            </a:extLst>
          </p:cNvPr>
          <p:cNvSpPr>
            <a:spLocks noGrp="1"/>
          </p:cNvSpPr>
          <p:nvPr>
            <p:ph idx="1"/>
          </p:nvPr>
        </p:nvSpPr>
        <p:spPr>
          <a:xfrm>
            <a:off x="609600" y="2581796"/>
            <a:ext cx="11200598" cy="3329482"/>
          </a:xfrm>
        </p:spPr>
        <p:txBody>
          <a:bodyPr/>
          <a:lstStyle/>
          <a:p>
            <a:pPr marL="514350" indent="-514350">
              <a:buFont typeface="+mj-lt"/>
              <a:buAutoNum type="alphaLcParenR"/>
            </a:pPr>
            <a:r>
              <a:rPr lang="en-US" dirty="0"/>
              <a:t>Is the application subject to Chapter 39?</a:t>
            </a:r>
          </a:p>
          <a:p>
            <a:pPr marL="514350" indent="-514350">
              <a:buFont typeface="+mj-lt"/>
              <a:buAutoNum type="alphaLcParenR"/>
            </a:pPr>
            <a:r>
              <a:rPr lang="en-US" dirty="0"/>
              <a:t>If yes, will outreach be provided other than what is required by rule?</a:t>
            </a:r>
          </a:p>
          <a:p>
            <a:pPr marL="0" indent="0">
              <a:spcBef>
                <a:spcPts val="4800"/>
              </a:spcBef>
              <a:buNone/>
            </a:pPr>
            <a:r>
              <a:rPr lang="en-US" dirty="0">
                <a:solidFill>
                  <a:srgbClr val="C00000"/>
                </a:solidFill>
              </a:rPr>
              <a:t>If subject to Chapter 39, do not need to complete the rest of Section 6</a:t>
            </a:r>
          </a:p>
        </p:txBody>
      </p:sp>
    </p:spTree>
    <p:extLst>
      <p:ext uri="{BB962C8B-B14F-4D97-AF65-F5344CB8AC3E}">
        <p14:creationId xmlns:p14="http://schemas.microsoft.com/office/powerpoint/2010/main" val="2755630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90026-0066-44EE-A890-67106A3F5005}"/>
              </a:ext>
            </a:extLst>
          </p:cNvPr>
          <p:cNvSpPr>
            <a:spLocks noGrp="1"/>
          </p:cNvSpPr>
          <p:nvPr>
            <p:ph type="title"/>
          </p:nvPr>
        </p:nvSpPr>
        <p:spPr>
          <a:xfrm>
            <a:off x="694303" y="507999"/>
            <a:ext cx="10515600" cy="1325563"/>
          </a:xfrm>
        </p:spPr>
        <p:txBody>
          <a:bodyPr/>
          <a:lstStyle/>
          <a:p>
            <a:r>
              <a:rPr lang="en-US" dirty="0">
                <a:solidFill>
                  <a:schemeClr val="bg1"/>
                </a:solidFill>
              </a:rPr>
              <a:t>Section 6</a:t>
            </a:r>
            <a:br>
              <a:rPr lang="en-US" dirty="0">
                <a:solidFill>
                  <a:schemeClr val="bg1"/>
                </a:solidFill>
              </a:rPr>
            </a:br>
            <a:r>
              <a:rPr lang="en-US" dirty="0">
                <a:solidFill>
                  <a:schemeClr val="bg1"/>
                </a:solidFill>
              </a:rPr>
              <a:t>Planned Public Outreach Activities 2</a:t>
            </a:r>
          </a:p>
        </p:txBody>
      </p:sp>
      <p:pic>
        <p:nvPicPr>
          <p:cNvPr id="4" name="Picture 3" descr="Section 6.  Planned Public Outreach Activities portion of form">
            <a:extLst>
              <a:ext uri="{FF2B5EF4-FFF2-40B4-BE49-F238E27FC236}">
                <a16:creationId xmlns:a16="http://schemas.microsoft.com/office/drawing/2014/main" id="{89DA9A78-AD12-455D-A1B1-6DC0390ABF8A}"/>
              </a:ext>
            </a:extLst>
          </p:cNvPr>
          <p:cNvPicPr>
            <a:picLocks noChangeAspect="1"/>
          </p:cNvPicPr>
          <p:nvPr/>
        </p:nvPicPr>
        <p:blipFill rotWithShape="1">
          <a:blip r:embed="rId3">
            <a:extLst>
              <a:ext uri="{28A0092B-C50C-407E-A947-70E740481C1C}">
                <a14:useLocalDpi xmlns:a14="http://schemas.microsoft.com/office/drawing/2010/main" val="0"/>
              </a:ext>
            </a:extLst>
          </a:blip>
          <a:srcRect l="9356" t="10130" r="9163" b="25870"/>
          <a:stretch/>
        </p:blipFill>
        <p:spPr>
          <a:xfrm>
            <a:off x="3133725" y="266700"/>
            <a:ext cx="6484469" cy="6591300"/>
          </a:xfrm>
          <a:prstGeom prst="rect">
            <a:avLst/>
          </a:prstGeom>
        </p:spPr>
      </p:pic>
      <p:sp>
        <p:nvSpPr>
          <p:cNvPr id="3" name="Oval 2" descr="Section 6 Planned Outreach Activies&#10;(b) Yes or No&#10;">
            <a:extLst>
              <a:ext uri="{FF2B5EF4-FFF2-40B4-BE49-F238E27FC236}">
                <a16:creationId xmlns:a16="http://schemas.microsoft.com/office/drawing/2014/main" id="{DF0FE2D3-3866-490A-8B51-78672758E3A2}"/>
              </a:ext>
            </a:extLst>
          </p:cNvPr>
          <p:cNvSpPr/>
          <p:nvPr/>
        </p:nvSpPr>
        <p:spPr>
          <a:xfrm>
            <a:off x="2970096" y="1488268"/>
            <a:ext cx="2006166" cy="690587"/>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A22C2-0BB9-412F-A985-544BF0D35E99}"/>
              </a:ext>
            </a:extLst>
          </p:cNvPr>
          <p:cNvSpPr>
            <a:spLocks noGrp="1"/>
          </p:cNvSpPr>
          <p:nvPr>
            <p:ph type="title"/>
          </p:nvPr>
        </p:nvSpPr>
        <p:spPr/>
        <p:txBody>
          <a:bodyPr/>
          <a:lstStyle/>
          <a:p>
            <a:r>
              <a:rPr lang="en-US" dirty="0"/>
              <a:t>Section 6</a:t>
            </a:r>
            <a:br>
              <a:rPr lang="en-US" dirty="0"/>
            </a:br>
            <a:r>
              <a:rPr lang="en-US" sz="4300" dirty="0"/>
              <a:t>Planned Public Outreach Activities (continued)</a:t>
            </a:r>
            <a:r>
              <a:rPr lang="en-US" sz="4300" dirty="0">
                <a:solidFill>
                  <a:schemeClr val="bg1"/>
                </a:solidFill>
              </a:rPr>
              <a:t>1</a:t>
            </a:r>
          </a:p>
        </p:txBody>
      </p:sp>
      <p:sp>
        <p:nvSpPr>
          <p:cNvPr id="3" name="Content Placeholder 2">
            <a:extLst>
              <a:ext uri="{FF2B5EF4-FFF2-40B4-BE49-F238E27FC236}">
                <a16:creationId xmlns:a16="http://schemas.microsoft.com/office/drawing/2014/main" id="{C1E9DD83-7517-40EA-8316-101AB1501877}"/>
              </a:ext>
            </a:extLst>
          </p:cNvPr>
          <p:cNvSpPr>
            <a:spLocks noGrp="1"/>
          </p:cNvSpPr>
          <p:nvPr>
            <p:ph idx="1"/>
          </p:nvPr>
        </p:nvSpPr>
        <p:spPr>
          <a:xfrm>
            <a:off x="609600" y="2715146"/>
            <a:ext cx="10961077" cy="3329482"/>
          </a:xfrm>
        </p:spPr>
        <p:txBody>
          <a:bodyPr/>
          <a:lstStyle/>
          <a:p>
            <a:pPr marL="514350" indent="-514350">
              <a:spcBef>
                <a:spcPts val="2400"/>
              </a:spcBef>
              <a:buFont typeface="+mj-lt"/>
              <a:buAutoNum type="alphaLcParenR" startAt="3"/>
            </a:pPr>
            <a:r>
              <a:rPr lang="en-US" dirty="0"/>
              <a:t>Will notice be provided in alternative languages?</a:t>
            </a:r>
          </a:p>
          <a:p>
            <a:pPr marL="514350" indent="-514350">
              <a:spcBef>
                <a:spcPts val="2400"/>
              </a:spcBef>
              <a:buFont typeface="+mj-lt"/>
              <a:buAutoNum type="alphaLcParenR" startAt="3"/>
            </a:pPr>
            <a:r>
              <a:rPr lang="en-US" dirty="0"/>
              <a:t>Is there an opportunity for some type of public meeting, including after notice?</a:t>
            </a:r>
          </a:p>
          <a:p>
            <a:pPr lvl="2"/>
            <a:r>
              <a:rPr lang="en-US" sz="2400" dirty="0"/>
              <a:t>Public meeting</a:t>
            </a:r>
          </a:p>
          <a:p>
            <a:pPr lvl="2"/>
            <a:r>
              <a:rPr lang="en-US" sz="2400" dirty="0"/>
              <a:t>Public hearing</a:t>
            </a:r>
          </a:p>
          <a:p>
            <a:pPr lvl="2"/>
            <a:r>
              <a:rPr lang="en-US" sz="2400" dirty="0"/>
              <a:t>Informational meeting</a:t>
            </a:r>
          </a:p>
          <a:p>
            <a:pPr lvl="2"/>
            <a:r>
              <a:rPr lang="en-US" sz="2400" dirty="0"/>
              <a:t>Notice and comment hearing</a:t>
            </a:r>
          </a:p>
        </p:txBody>
      </p:sp>
    </p:spTree>
    <p:extLst>
      <p:ext uri="{BB962C8B-B14F-4D97-AF65-F5344CB8AC3E}">
        <p14:creationId xmlns:p14="http://schemas.microsoft.com/office/powerpoint/2010/main" val="1775840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A22C2-0BB9-412F-A985-544BF0D35E99}"/>
              </a:ext>
            </a:extLst>
          </p:cNvPr>
          <p:cNvSpPr>
            <a:spLocks noGrp="1"/>
          </p:cNvSpPr>
          <p:nvPr>
            <p:ph type="title"/>
          </p:nvPr>
        </p:nvSpPr>
        <p:spPr/>
        <p:txBody>
          <a:bodyPr/>
          <a:lstStyle/>
          <a:p>
            <a:r>
              <a:rPr lang="en-US" dirty="0"/>
              <a:t>Section 6</a:t>
            </a:r>
            <a:br>
              <a:rPr lang="en-US" dirty="0"/>
            </a:br>
            <a:r>
              <a:rPr lang="en-US" sz="4300" dirty="0"/>
              <a:t>Planned Public Outreach Activities (continued)</a:t>
            </a:r>
            <a:r>
              <a:rPr lang="en-US" sz="4300" dirty="0">
                <a:solidFill>
                  <a:schemeClr val="bg1"/>
                </a:solidFill>
              </a:rPr>
              <a:t>2</a:t>
            </a:r>
          </a:p>
        </p:txBody>
      </p:sp>
      <p:sp>
        <p:nvSpPr>
          <p:cNvPr id="3" name="Content Placeholder 2">
            <a:extLst>
              <a:ext uri="{FF2B5EF4-FFF2-40B4-BE49-F238E27FC236}">
                <a16:creationId xmlns:a16="http://schemas.microsoft.com/office/drawing/2014/main" id="{C1E9DD83-7517-40EA-8316-101AB1501877}"/>
              </a:ext>
            </a:extLst>
          </p:cNvPr>
          <p:cNvSpPr>
            <a:spLocks noGrp="1"/>
          </p:cNvSpPr>
          <p:nvPr>
            <p:ph idx="1"/>
          </p:nvPr>
        </p:nvSpPr>
        <p:spPr/>
        <p:txBody>
          <a:bodyPr/>
          <a:lstStyle/>
          <a:p>
            <a:pPr marL="514350" indent="-514350">
              <a:spcBef>
                <a:spcPts val="2400"/>
              </a:spcBef>
              <a:buFont typeface="+mj-lt"/>
              <a:buAutoNum type="alphaLcParenR" startAt="5"/>
            </a:pPr>
            <a:r>
              <a:rPr lang="en-US" dirty="0"/>
              <a:t>If a public meeting is held, will a translator be provided if requested?</a:t>
            </a:r>
          </a:p>
          <a:p>
            <a:pPr marL="514350" indent="-514350">
              <a:spcBef>
                <a:spcPts val="2400"/>
              </a:spcBef>
              <a:buFont typeface="+mj-lt"/>
              <a:buAutoNum type="alphaLcParenR" startAt="5"/>
            </a:pPr>
            <a:r>
              <a:rPr lang="en-US" dirty="0"/>
              <a:t>Hard copies of the application will be made available at the following</a:t>
            </a:r>
          </a:p>
          <a:p>
            <a:pPr lvl="2"/>
            <a:r>
              <a:rPr lang="en-US" sz="2400" dirty="0"/>
              <a:t>TCEQ Regional Office</a:t>
            </a:r>
          </a:p>
          <a:p>
            <a:pPr lvl="2"/>
            <a:r>
              <a:rPr lang="en-US" sz="2400" dirty="0"/>
              <a:t>TCEQ Central Office</a:t>
            </a:r>
          </a:p>
          <a:p>
            <a:pPr lvl="2"/>
            <a:r>
              <a:rPr lang="en-US" sz="2400" dirty="0"/>
              <a:t>Public Place</a:t>
            </a:r>
          </a:p>
          <a:p>
            <a:pPr marL="0" indent="0">
              <a:buNone/>
            </a:pPr>
            <a:endParaRPr lang="en-US" dirty="0"/>
          </a:p>
        </p:txBody>
      </p:sp>
    </p:spTree>
    <p:extLst>
      <p:ext uri="{BB962C8B-B14F-4D97-AF65-F5344CB8AC3E}">
        <p14:creationId xmlns:p14="http://schemas.microsoft.com/office/powerpoint/2010/main" val="1758809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A22C2-0BB9-412F-A985-544BF0D35E99}"/>
              </a:ext>
            </a:extLst>
          </p:cNvPr>
          <p:cNvSpPr>
            <a:spLocks noGrp="1"/>
          </p:cNvSpPr>
          <p:nvPr>
            <p:ph type="title"/>
          </p:nvPr>
        </p:nvSpPr>
        <p:spPr/>
        <p:txBody>
          <a:bodyPr/>
          <a:lstStyle/>
          <a:p>
            <a:r>
              <a:rPr lang="en-US" dirty="0"/>
              <a:t>Section 7</a:t>
            </a:r>
            <a:br>
              <a:rPr lang="en-US" dirty="0"/>
            </a:br>
            <a:r>
              <a:rPr lang="en-US" dirty="0"/>
              <a:t>Voluntary Submittal</a:t>
            </a:r>
          </a:p>
        </p:txBody>
      </p:sp>
      <p:sp>
        <p:nvSpPr>
          <p:cNvPr id="3" name="Content Placeholder 2">
            <a:extLst>
              <a:ext uri="{FF2B5EF4-FFF2-40B4-BE49-F238E27FC236}">
                <a16:creationId xmlns:a16="http://schemas.microsoft.com/office/drawing/2014/main" id="{C1E9DD83-7517-40EA-8316-101AB1501877}"/>
              </a:ext>
            </a:extLst>
          </p:cNvPr>
          <p:cNvSpPr>
            <a:spLocks noGrp="1"/>
          </p:cNvSpPr>
          <p:nvPr>
            <p:ph idx="1"/>
          </p:nvPr>
        </p:nvSpPr>
        <p:spPr/>
        <p:txBody>
          <a:bodyPr/>
          <a:lstStyle/>
          <a:p>
            <a:pPr>
              <a:spcBef>
                <a:spcPts val="2400"/>
              </a:spcBef>
            </a:pPr>
            <a:r>
              <a:rPr lang="en-US" dirty="0"/>
              <a:t>This section is for applicants not subject to formal public participation requirements, but are voluntarily submitting the form</a:t>
            </a:r>
          </a:p>
          <a:p>
            <a:pPr>
              <a:spcBef>
                <a:spcPts val="2400"/>
              </a:spcBef>
            </a:pPr>
            <a:r>
              <a:rPr lang="en-US" dirty="0"/>
              <a:t>For air permits, this would only occur for very special circumstances</a:t>
            </a:r>
          </a:p>
        </p:txBody>
      </p:sp>
    </p:spTree>
    <p:extLst>
      <p:ext uri="{BB962C8B-B14F-4D97-AF65-F5344CB8AC3E}">
        <p14:creationId xmlns:p14="http://schemas.microsoft.com/office/powerpoint/2010/main" val="254911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BE8C7-5C33-4706-8247-6B1CF9491CAA}"/>
              </a:ext>
            </a:extLst>
          </p:cNvPr>
          <p:cNvSpPr>
            <a:spLocks noGrp="1"/>
          </p:cNvSpPr>
          <p:nvPr>
            <p:ph type="title"/>
          </p:nvPr>
        </p:nvSpPr>
        <p:spPr/>
        <p:txBody>
          <a:bodyPr/>
          <a:lstStyle/>
          <a:p>
            <a:r>
              <a:rPr lang="en-US" dirty="0"/>
              <a:t>Outstanding Title VI Complaints</a:t>
            </a:r>
          </a:p>
        </p:txBody>
      </p:sp>
      <p:sp>
        <p:nvSpPr>
          <p:cNvPr id="3" name="Content Placeholder 2">
            <a:extLst>
              <a:ext uri="{FF2B5EF4-FFF2-40B4-BE49-F238E27FC236}">
                <a16:creationId xmlns:a16="http://schemas.microsoft.com/office/drawing/2014/main" id="{EA5AAB27-CD34-435B-B221-486FE2679C5D}"/>
              </a:ext>
            </a:extLst>
          </p:cNvPr>
          <p:cNvSpPr>
            <a:spLocks noGrp="1"/>
          </p:cNvSpPr>
          <p:nvPr>
            <p:ph idx="1"/>
          </p:nvPr>
        </p:nvSpPr>
        <p:spPr/>
        <p:txBody>
          <a:bodyPr/>
          <a:lstStyle/>
          <a:p>
            <a:pPr>
              <a:spcBef>
                <a:spcPts val="2400"/>
              </a:spcBef>
            </a:pPr>
            <a:r>
              <a:rPr lang="en-US" dirty="0"/>
              <a:t>Earthjustice Title VI Complaint</a:t>
            </a:r>
          </a:p>
          <a:p>
            <a:pPr>
              <a:spcBef>
                <a:spcPts val="2400"/>
              </a:spcBef>
            </a:pPr>
            <a:r>
              <a:rPr lang="en-US" dirty="0"/>
              <a:t>PACAN Title VI Complaint</a:t>
            </a:r>
          </a:p>
          <a:p>
            <a:pPr>
              <a:spcBef>
                <a:spcPts val="2400"/>
              </a:spcBef>
            </a:pPr>
            <a:r>
              <a:rPr lang="en-US" dirty="0"/>
              <a:t>Joint Concrete Batch Plant Standard Permit Title VI Complaints</a:t>
            </a:r>
          </a:p>
          <a:p>
            <a:pPr>
              <a:spcBef>
                <a:spcPts val="2400"/>
              </a:spcBef>
            </a:pPr>
            <a:r>
              <a:rPr lang="en-US" dirty="0"/>
              <a:t>Petition for Title VI Compliance Review &amp; SIP Call of TCEQ’s Air Permitting Program</a:t>
            </a:r>
          </a:p>
        </p:txBody>
      </p:sp>
    </p:spTree>
    <p:extLst>
      <p:ext uri="{BB962C8B-B14F-4D97-AF65-F5344CB8AC3E}">
        <p14:creationId xmlns:p14="http://schemas.microsoft.com/office/powerpoint/2010/main" val="786118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6C9A-29F8-47D6-AAA6-A95D35D939BF}"/>
              </a:ext>
            </a:extLst>
          </p:cNvPr>
          <p:cNvSpPr>
            <a:spLocks noGrp="1"/>
          </p:cNvSpPr>
          <p:nvPr>
            <p:ph type="title"/>
          </p:nvPr>
        </p:nvSpPr>
        <p:spPr/>
        <p:txBody>
          <a:bodyPr/>
          <a:lstStyle/>
          <a:p>
            <a:r>
              <a:rPr lang="en-US" dirty="0"/>
              <a:t>What Next?</a:t>
            </a:r>
          </a:p>
        </p:txBody>
      </p:sp>
      <p:sp>
        <p:nvSpPr>
          <p:cNvPr id="3" name="Content Placeholder 2">
            <a:extLst>
              <a:ext uri="{FF2B5EF4-FFF2-40B4-BE49-F238E27FC236}">
                <a16:creationId xmlns:a16="http://schemas.microsoft.com/office/drawing/2014/main" id="{EE43D1D9-2321-4AAF-9CEF-049B2F0935B1}"/>
              </a:ext>
            </a:extLst>
          </p:cNvPr>
          <p:cNvSpPr>
            <a:spLocks noGrp="1"/>
          </p:cNvSpPr>
          <p:nvPr>
            <p:ph idx="1"/>
          </p:nvPr>
        </p:nvSpPr>
        <p:spPr>
          <a:xfrm>
            <a:off x="677694" y="1852220"/>
            <a:ext cx="10961077" cy="4324833"/>
          </a:xfrm>
        </p:spPr>
        <p:txBody>
          <a:bodyPr/>
          <a:lstStyle/>
          <a:p>
            <a:pPr>
              <a:spcBef>
                <a:spcPts val="2400"/>
              </a:spcBef>
            </a:pPr>
            <a:r>
              <a:rPr lang="en-US" dirty="0"/>
              <a:t>PIP will be available online and ready for use on November 1</a:t>
            </a:r>
          </a:p>
          <a:p>
            <a:pPr>
              <a:spcBef>
                <a:spcPts val="2400"/>
              </a:spcBef>
            </a:pPr>
            <a:r>
              <a:rPr lang="en-US" dirty="0"/>
              <a:t>Completed PIP Form should be included in ALL permit applications and standard permit registrations submitted after November 1</a:t>
            </a:r>
          </a:p>
          <a:p>
            <a:pPr>
              <a:spcBef>
                <a:spcPts val="2400"/>
              </a:spcBef>
            </a:pPr>
            <a:r>
              <a:rPr lang="en-US" dirty="0"/>
              <a:t>Agency IRA meetings will be held in November</a:t>
            </a:r>
          </a:p>
          <a:p>
            <a:pPr>
              <a:spcBef>
                <a:spcPts val="2400"/>
              </a:spcBef>
            </a:pPr>
            <a:r>
              <a:rPr lang="en-US" dirty="0"/>
              <a:t>Stay up to date by visiting TCEQ Title VI webpage</a:t>
            </a:r>
          </a:p>
        </p:txBody>
      </p:sp>
    </p:spTree>
    <p:extLst>
      <p:ext uri="{BB962C8B-B14F-4D97-AF65-F5344CB8AC3E}">
        <p14:creationId xmlns:p14="http://schemas.microsoft.com/office/powerpoint/2010/main" val="1747506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55C54-6B2E-4C5F-AD89-C741FFE254D1}"/>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16CE761F-CBE8-4963-A196-E740CDCE346F}"/>
              </a:ext>
            </a:extLst>
          </p:cNvPr>
          <p:cNvSpPr>
            <a:spLocks noGrp="1"/>
          </p:cNvSpPr>
          <p:nvPr>
            <p:ph idx="1"/>
          </p:nvPr>
        </p:nvSpPr>
        <p:spPr>
          <a:xfrm>
            <a:off x="561478" y="2524046"/>
            <a:ext cx="10961077" cy="3809378"/>
          </a:xfrm>
        </p:spPr>
        <p:txBody>
          <a:bodyPr/>
          <a:lstStyle/>
          <a:p>
            <a:pPr marL="0" indent="0">
              <a:buNone/>
            </a:pPr>
            <a:r>
              <a:rPr lang="en-US" b="1" dirty="0"/>
              <a:t>Beryl Thatcher</a:t>
            </a:r>
          </a:p>
          <a:p>
            <a:pPr marL="0" indent="0">
              <a:buNone/>
            </a:pPr>
            <a:r>
              <a:rPr lang="en-US" dirty="0"/>
              <a:t>Phone:	512-239-2270</a:t>
            </a:r>
          </a:p>
          <a:p>
            <a:pPr marL="0" indent="0">
              <a:buNone/>
            </a:pPr>
            <a:r>
              <a:rPr lang="en-US" dirty="0"/>
              <a:t>Email:	</a:t>
            </a:r>
            <a:r>
              <a:rPr lang="en-US" dirty="0">
                <a:hlinkClick r:id="rId3"/>
              </a:rPr>
              <a:t>beryl.thatcher@tceq.texas.gov</a:t>
            </a:r>
            <a:endParaRPr lang="en-US" dirty="0"/>
          </a:p>
          <a:p>
            <a:pPr marL="0" indent="0">
              <a:buNone/>
            </a:pPr>
            <a:endParaRPr lang="en-US" dirty="0"/>
          </a:p>
          <a:p>
            <a:pPr marL="0" indent="0">
              <a:buNone/>
            </a:pPr>
            <a:r>
              <a:rPr lang="en-US" b="1" dirty="0"/>
              <a:t>Bill Moody, P.E.</a:t>
            </a:r>
          </a:p>
          <a:p>
            <a:pPr marL="0" indent="0">
              <a:buNone/>
            </a:pPr>
            <a:r>
              <a:rPr lang="en-US" dirty="0"/>
              <a:t>Phone:	512-239-1859</a:t>
            </a:r>
          </a:p>
          <a:p>
            <a:pPr marL="0" indent="0">
              <a:buNone/>
            </a:pPr>
            <a:r>
              <a:rPr lang="en-US" dirty="0"/>
              <a:t>Email:	</a:t>
            </a:r>
            <a:r>
              <a:rPr lang="en-US" dirty="0">
                <a:hlinkClick r:id="rId4"/>
              </a:rPr>
              <a:t>william.moody@tceq.texas.gov</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33157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F687-FAD9-46D4-9092-453E68429701}"/>
              </a:ext>
            </a:extLst>
          </p:cNvPr>
          <p:cNvSpPr>
            <a:spLocks noGrp="1"/>
          </p:cNvSpPr>
          <p:nvPr>
            <p:ph type="title"/>
          </p:nvPr>
        </p:nvSpPr>
        <p:spPr/>
        <p:txBody>
          <a:bodyPr/>
          <a:lstStyle/>
          <a:p>
            <a:r>
              <a:rPr lang="en-US" dirty="0"/>
              <a:t>Informal Resolution Agreement</a:t>
            </a:r>
          </a:p>
        </p:txBody>
      </p:sp>
      <p:sp>
        <p:nvSpPr>
          <p:cNvPr id="3" name="Content Placeholder 2">
            <a:extLst>
              <a:ext uri="{FF2B5EF4-FFF2-40B4-BE49-F238E27FC236}">
                <a16:creationId xmlns:a16="http://schemas.microsoft.com/office/drawing/2014/main" id="{06A367A2-9B58-495B-8056-1E7AF56F8E3C}"/>
              </a:ext>
            </a:extLst>
          </p:cNvPr>
          <p:cNvSpPr>
            <a:spLocks noGrp="1"/>
          </p:cNvSpPr>
          <p:nvPr>
            <p:ph idx="1"/>
          </p:nvPr>
        </p:nvSpPr>
        <p:spPr>
          <a:xfrm>
            <a:off x="609600" y="2219845"/>
            <a:ext cx="10961077" cy="4095229"/>
          </a:xfrm>
        </p:spPr>
        <p:txBody>
          <a:bodyPr/>
          <a:lstStyle/>
          <a:p>
            <a:r>
              <a:rPr lang="en-US" dirty="0"/>
              <a:t>Title VI complaint filed in 2019</a:t>
            </a:r>
          </a:p>
          <a:p>
            <a:r>
              <a:rPr lang="en-US" dirty="0"/>
              <a:t>Informal Resolution Agreement signed in November 2020</a:t>
            </a:r>
          </a:p>
          <a:p>
            <a:pPr lvl="1"/>
            <a:r>
              <a:rPr lang="en-US" dirty="0"/>
              <a:t>Commitment to develop plans</a:t>
            </a:r>
          </a:p>
          <a:p>
            <a:pPr lvl="1"/>
            <a:r>
              <a:rPr lang="en-US" dirty="0"/>
              <a:t>Training and stakeholder engagement</a:t>
            </a:r>
          </a:p>
          <a:p>
            <a:r>
              <a:rPr lang="en-US" dirty="0"/>
              <a:t>Public Participation Plan</a:t>
            </a:r>
          </a:p>
          <a:p>
            <a:r>
              <a:rPr lang="en-US" dirty="0"/>
              <a:t>Language Access Plan</a:t>
            </a:r>
          </a:p>
          <a:p>
            <a:r>
              <a:rPr lang="en-US" dirty="0"/>
              <a:t>Plans may be found at </a:t>
            </a:r>
            <a:r>
              <a:rPr lang="en-US" sz="2400" u="sng" dirty="0"/>
              <a:t>https://www.tceq.texas.gov/agency/decisions/participation/title-vi-compliance</a:t>
            </a:r>
            <a:endParaRPr lang="en-US" u="sng" dirty="0"/>
          </a:p>
        </p:txBody>
      </p:sp>
    </p:spTree>
    <p:extLst>
      <p:ext uri="{BB962C8B-B14F-4D97-AF65-F5344CB8AC3E}">
        <p14:creationId xmlns:p14="http://schemas.microsoft.com/office/powerpoint/2010/main" val="1415637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9D3E9-2172-4AC5-A051-1E7204FE260A}"/>
              </a:ext>
            </a:extLst>
          </p:cNvPr>
          <p:cNvSpPr>
            <a:spLocks noGrp="1"/>
          </p:cNvSpPr>
          <p:nvPr>
            <p:ph type="title"/>
          </p:nvPr>
        </p:nvSpPr>
        <p:spPr>
          <a:xfrm>
            <a:off x="609600" y="680946"/>
            <a:ext cx="10961077" cy="1325563"/>
          </a:xfrm>
        </p:spPr>
        <p:txBody>
          <a:bodyPr>
            <a:normAutofit/>
          </a:bodyPr>
          <a:lstStyle/>
          <a:p>
            <a:r>
              <a:rPr lang="en-US" dirty="0"/>
              <a:t>Public Participation Plan</a:t>
            </a:r>
          </a:p>
        </p:txBody>
      </p:sp>
      <p:graphicFrame>
        <p:nvGraphicFramePr>
          <p:cNvPr id="5" name="Content Placeholder 2" descr="Established in June 2021&#10;Public participation opportunities&#10;Preliminary screening&#10;Public Involvement Plan (PIP)&#10;">
            <a:extLst>
              <a:ext uri="{FF2B5EF4-FFF2-40B4-BE49-F238E27FC236}">
                <a16:creationId xmlns:a16="http://schemas.microsoft.com/office/drawing/2014/main" id="{F9E3BE20-A8D6-A34E-260D-1622EF578DA8}"/>
              </a:ext>
            </a:extLst>
          </p:cNvPr>
          <p:cNvGraphicFramePr>
            <a:graphicFrameLocks noGrp="1"/>
          </p:cNvGraphicFramePr>
          <p:nvPr>
            <p:ph idx="1"/>
            <p:extLst>
              <p:ext uri="{D42A27DB-BD31-4B8C-83A1-F6EECF244321}">
                <p14:modId xmlns:p14="http://schemas.microsoft.com/office/powerpoint/2010/main" val="2510845569"/>
              </p:ext>
            </p:extLst>
          </p:nvPr>
        </p:nvGraphicFramePr>
        <p:xfrm>
          <a:off x="609600" y="2581796"/>
          <a:ext cx="10961077" cy="3329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3276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9183-9015-41B5-9253-5FABA287B302}"/>
              </a:ext>
            </a:extLst>
          </p:cNvPr>
          <p:cNvSpPr>
            <a:spLocks noGrp="1"/>
          </p:cNvSpPr>
          <p:nvPr>
            <p:ph type="title"/>
          </p:nvPr>
        </p:nvSpPr>
        <p:spPr>
          <a:xfrm>
            <a:off x="609600" y="680946"/>
            <a:ext cx="10961077" cy="1325563"/>
          </a:xfrm>
        </p:spPr>
        <p:txBody>
          <a:bodyPr>
            <a:normAutofit/>
          </a:bodyPr>
          <a:lstStyle/>
          <a:p>
            <a:r>
              <a:rPr lang="en-US" dirty="0"/>
              <a:t>Language Access Plan</a:t>
            </a:r>
          </a:p>
        </p:txBody>
      </p:sp>
      <p:graphicFrame>
        <p:nvGraphicFramePr>
          <p:cNvPr id="5" name="Content Placeholder 2" descr="Framework to identify individuals and communities that need language assistance.&#10;Description of TCEQ's approach to providing language assistance.&#10;Guidelines for determining when translation and interpretation is needed by the TCEQ.&#10;">
            <a:extLst>
              <a:ext uri="{FF2B5EF4-FFF2-40B4-BE49-F238E27FC236}">
                <a16:creationId xmlns:a16="http://schemas.microsoft.com/office/drawing/2014/main" id="{020A8881-125F-82BA-F73E-78AE95842724}"/>
              </a:ext>
            </a:extLst>
          </p:cNvPr>
          <p:cNvGraphicFramePr>
            <a:graphicFrameLocks noGrp="1"/>
          </p:cNvGraphicFramePr>
          <p:nvPr>
            <p:ph idx="1"/>
            <p:extLst>
              <p:ext uri="{D42A27DB-BD31-4B8C-83A1-F6EECF244321}">
                <p14:modId xmlns:p14="http://schemas.microsoft.com/office/powerpoint/2010/main" val="3277950125"/>
              </p:ext>
            </p:extLst>
          </p:nvPr>
        </p:nvGraphicFramePr>
        <p:xfrm>
          <a:off x="609600" y="2581796"/>
          <a:ext cx="10961077" cy="3329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5460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1860-8A37-4847-9958-611FD46A3893}"/>
              </a:ext>
            </a:extLst>
          </p:cNvPr>
          <p:cNvSpPr>
            <a:spLocks noGrp="1"/>
          </p:cNvSpPr>
          <p:nvPr>
            <p:ph type="title"/>
          </p:nvPr>
        </p:nvSpPr>
        <p:spPr/>
        <p:txBody>
          <a:bodyPr/>
          <a:lstStyle/>
          <a:p>
            <a:r>
              <a:rPr lang="en-US" dirty="0"/>
              <a:t>New Alternative Language Public Participation Rules</a:t>
            </a:r>
          </a:p>
        </p:txBody>
      </p:sp>
      <p:sp>
        <p:nvSpPr>
          <p:cNvPr id="3" name="Content Placeholder 2">
            <a:extLst>
              <a:ext uri="{FF2B5EF4-FFF2-40B4-BE49-F238E27FC236}">
                <a16:creationId xmlns:a16="http://schemas.microsoft.com/office/drawing/2014/main" id="{FC1D88D7-8F81-4BED-A581-E5717DAB05E7}"/>
              </a:ext>
            </a:extLst>
          </p:cNvPr>
          <p:cNvSpPr>
            <a:spLocks noGrp="1"/>
          </p:cNvSpPr>
          <p:nvPr>
            <p:ph idx="1"/>
          </p:nvPr>
        </p:nvSpPr>
        <p:spPr>
          <a:xfrm>
            <a:off x="609600" y="2396970"/>
            <a:ext cx="10961077" cy="3780084"/>
          </a:xfrm>
        </p:spPr>
        <p:txBody>
          <a:bodyPr/>
          <a:lstStyle/>
          <a:p>
            <a:r>
              <a:rPr lang="en-US" dirty="0"/>
              <a:t>New requirements in Chapter 39 for alternative language notice</a:t>
            </a:r>
          </a:p>
          <a:p>
            <a:pPr lvl="1"/>
            <a:r>
              <a:rPr lang="en-US" dirty="0"/>
              <a:t>NORI</a:t>
            </a:r>
          </a:p>
          <a:p>
            <a:pPr lvl="1"/>
            <a:r>
              <a:rPr lang="en-US" dirty="0"/>
              <a:t>NAPD</a:t>
            </a:r>
          </a:p>
          <a:p>
            <a:pPr lvl="1"/>
            <a:r>
              <a:rPr lang="en-US" dirty="0"/>
              <a:t>Public Meetings</a:t>
            </a:r>
          </a:p>
          <a:p>
            <a:pPr lvl="1"/>
            <a:r>
              <a:rPr lang="en-US" dirty="0"/>
              <a:t>Response to Comments</a:t>
            </a:r>
          </a:p>
          <a:p>
            <a:pPr lvl="1"/>
            <a:r>
              <a:rPr lang="en-US" dirty="0"/>
              <a:t>Response to Hearing Requests</a:t>
            </a:r>
          </a:p>
          <a:p>
            <a:r>
              <a:rPr lang="en-US" dirty="0"/>
              <a:t>Plain language summary</a:t>
            </a:r>
          </a:p>
          <a:p>
            <a:r>
              <a:rPr lang="en-US" dirty="0"/>
              <a:t>Applicable to all applications subject to Chapter 39 and declared administratively complete on or after May 1, 2022</a:t>
            </a:r>
          </a:p>
          <a:p>
            <a:pPr marL="0" indent="0">
              <a:buNone/>
            </a:pPr>
            <a:endParaRPr lang="en-US" dirty="0"/>
          </a:p>
        </p:txBody>
      </p:sp>
    </p:spTree>
    <p:extLst>
      <p:ext uri="{BB962C8B-B14F-4D97-AF65-F5344CB8AC3E}">
        <p14:creationId xmlns:p14="http://schemas.microsoft.com/office/powerpoint/2010/main" val="1991099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F20F7-1107-4383-AABC-AC2351E48333}"/>
              </a:ext>
            </a:extLst>
          </p:cNvPr>
          <p:cNvSpPr>
            <a:spLocks noGrp="1"/>
          </p:cNvSpPr>
          <p:nvPr>
            <p:ph type="title"/>
          </p:nvPr>
        </p:nvSpPr>
        <p:spPr/>
        <p:txBody>
          <a:bodyPr/>
          <a:lstStyle/>
          <a:p>
            <a:r>
              <a:rPr lang="en-US" dirty="0"/>
              <a:t>Changes for NORI and NAPD</a:t>
            </a:r>
          </a:p>
        </p:txBody>
      </p:sp>
      <p:sp>
        <p:nvSpPr>
          <p:cNvPr id="3" name="Content Placeholder 2">
            <a:extLst>
              <a:ext uri="{FF2B5EF4-FFF2-40B4-BE49-F238E27FC236}">
                <a16:creationId xmlns:a16="http://schemas.microsoft.com/office/drawing/2014/main" id="{172103C7-1CE9-4DE7-8FF2-7D9090956917}"/>
              </a:ext>
            </a:extLst>
          </p:cNvPr>
          <p:cNvSpPr>
            <a:spLocks noGrp="1"/>
          </p:cNvSpPr>
          <p:nvPr>
            <p:ph idx="1"/>
          </p:nvPr>
        </p:nvSpPr>
        <p:spPr/>
        <p:txBody>
          <a:bodyPr/>
          <a:lstStyle/>
          <a:p>
            <a:pPr>
              <a:spcBef>
                <a:spcPts val="2400"/>
              </a:spcBef>
            </a:pPr>
            <a:r>
              <a:rPr lang="en-US" dirty="0"/>
              <a:t>New language in notice if alternative language requirement applies</a:t>
            </a:r>
          </a:p>
          <a:p>
            <a:pPr>
              <a:spcBef>
                <a:spcPts val="2400"/>
              </a:spcBef>
            </a:pPr>
            <a:r>
              <a:rPr lang="en-US" dirty="0"/>
              <a:t>Alternative language notices posted on agency website</a:t>
            </a:r>
          </a:p>
          <a:p>
            <a:pPr lvl="1"/>
            <a:r>
              <a:rPr lang="en-US" dirty="0"/>
              <a:t>Required even if applicant has a waiver from publication of notice in alternative language newspaper</a:t>
            </a:r>
          </a:p>
          <a:p>
            <a:pPr>
              <a:spcBef>
                <a:spcPts val="2400"/>
              </a:spcBef>
            </a:pPr>
            <a:r>
              <a:rPr lang="en-US" dirty="0"/>
              <a:t>Alternative language notice mailed by Office of the Chief Clerk (OCC) with the English notice</a:t>
            </a:r>
          </a:p>
        </p:txBody>
      </p:sp>
    </p:spTree>
    <p:extLst>
      <p:ext uri="{BB962C8B-B14F-4D97-AF65-F5344CB8AC3E}">
        <p14:creationId xmlns:p14="http://schemas.microsoft.com/office/powerpoint/2010/main" val="3828909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BFA7E-010A-4038-A78C-AEE8C0B29BF6}"/>
              </a:ext>
            </a:extLst>
          </p:cNvPr>
          <p:cNvSpPr>
            <a:spLocks noGrp="1"/>
          </p:cNvSpPr>
          <p:nvPr>
            <p:ph type="title"/>
          </p:nvPr>
        </p:nvSpPr>
        <p:spPr>
          <a:xfrm>
            <a:off x="421181" y="651265"/>
            <a:ext cx="11349640" cy="814961"/>
          </a:xfrm>
        </p:spPr>
        <p:txBody>
          <a:bodyPr>
            <a:normAutofit/>
          </a:bodyPr>
          <a:lstStyle/>
          <a:p>
            <a:r>
              <a:rPr lang="en-US" dirty="0"/>
              <a:t>Public Meetings</a:t>
            </a:r>
          </a:p>
        </p:txBody>
      </p:sp>
      <p:pic>
        <p:nvPicPr>
          <p:cNvPr id="4" name="Picture 3" descr="room of people at meeting">
            <a:extLst>
              <a:ext uri="{FF2B5EF4-FFF2-40B4-BE49-F238E27FC236}">
                <a16:creationId xmlns:a16="http://schemas.microsoft.com/office/drawing/2014/main" id="{409AA26B-3A1A-4798-8264-9D6F596B0BBF}"/>
              </a:ext>
            </a:extLst>
          </p:cNvPr>
          <p:cNvPicPr>
            <a:picLocks noChangeAspect="1"/>
          </p:cNvPicPr>
          <p:nvPr/>
        </p:nvPicPr>
        <p:blipFill rotWithShape="1">
          <a:blip r:embed="rId3"/>
          <a:srcRect t="15697"/>
          <a:stretch/>
        </p:blipFill>
        <p:spPr>
          <a:xfrm>
            <a:off x="421178" y="2531557"/>
            <a:ext cx="5840449" cy="3692763"/>
          </a:xfrm>
          <a:prstGeom prst="rect">
            <a:avLst/>
          </a:prstGeom>
          <a:noFill/>
        </p:spPr>
      </p:pic>
      <p:sp>
        <p:nvSpPr>
          <p:cNvPr id="3" name="Content Placeholder 2">
            <a:extLst>
              <a:ext uri="{FF2B5EF4-FFF2-40B4-BE49-F238E27FC236}">
                <a16:creationId xmlns:a16="http://schemas.microsoft.com/office/drawing/2014/main" id="{E9FD2750-2FDC-44D6-B4E5-4DEDC3603E16}"/>
              </a:ext>
            </a:extLst>
          </p:cNvPr>
          <p:cNvSpPr>
            <a:spLocks noGrp="1"/>
          </p:cNvSpPr>
          <p:nvPr>
            <p:ph sz="quarter" idx="4"/>
          </p:nvPr>
        </p:nvSpPr>
        <p:spPr>
          <a:xfrm>
            <a:off x="6261627" y="2433430"/>
            <a:ext cx="5598620" cy="3692764"/>
          </a:xfrm>
        </p:spPr>
        <p:txBody>
          <a:bodyPr>
            <a:noAutofit/>
          </a:bodyPr>
          <a:lstStyle/>
          <a:p>
            <a:pPr>
              <a:spcBef>
                <a:spcPts val="2400"/>
              </a:spcBef>
            </a:pPr>
            <a:r>
              <a:rPr lang="en-US" sz="2700" dirty="0"/>
              <a:t>Notice of public meeting in alternative language mailed by OCC</a:t>
            </a:r>
          </a:p>
          <a:p>
            <a:pPr lvl="1">
              <a:spcBef>
                <a:spcPts val="1000"/>
              </a:spcBef>
            </a:pPr>
            <a:r>
              <a:rPr lang="en-US" dirty="0"/>
              <a:t>For air applications, must be mailed at least 30 calendar days prior to date of public meeting</a:t>
            </a:r>
          </a:p>
          <a:p>
            <a:r>
              <a:rPr lang="en-US" sz="2700" dirty="0"/>
              <a:t>Notice of public meeting in alternative language posted on TCEQ website</a:t>
            </a:r>
          </a:p>
          <a:p>
            <a:r>
              <a:rPr lang="en-US" sz="2700" dirty="0"/>
              <a:t>Interpreters may be required</a:t>
            </a:r>
          </a:p>
        </p:txBody>
      </p:sp>
    </p:spTree>
    <p:extLst>
      <p:ext uri="{BB962C8B-B14F-4D97-AF65-F5344CB8AC3E}">
        <p14:creationId xmlns:p14="http://schemas.microsoft.com/office/powerpoint/2010/main" val="3205489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C1AD0-DD4D-4B52-B11B-B59B622C014F}"/>
              </a:ext>
            </a:extLst>
          </p:cNvPr>
          <p:cNvSpPr>
            <a:spLocks noGrp="1"/>
          </p:cNvSpPr>
          <p:nvPr>
            <p:ph type="title"/>
          </p:nvPr>
        </p:nvSpPr>
        <p:spPr/>
        <p:txBody>
          <a:bodyPr/>
          <a:lstStyle/>
          <a:p>
            <a:r>
              <a:rPr lang="en-US" dirty="0"/>
              <a:t>Response to Comments</a:t>
            </a:r>
          </a:p>
        </p:txBody>
      </p:sp>
      <p:sp>
        <p:nvSpPr>
          <p:cNvPr id="3" name="Content Placeholder 2">
            <a:extLst>
              <a:ext uri="{FF2B5EF4-FFF2-40B4-BE49-F238E27FC236}">
                <a16:creationId xmlns:a16="http://schemas.microsoft.com/office/drawing/2014/main" id="{99CF105E-BE6C-439E-8C9A-C7D8C0EBDAEB}"/>
              </a:ext>
            </a:extLst>
          </p:cNvPr>
          <p:cNvSpPr>
            <a:spLocks noGrp="1"/>
          </p:cNvSpPr>
          <p:nvPr>
            <p:ph idx="1"/>
          </p:nvPr>
        </p:nvSpPr>
        <p:spPr/>
        <p:txBody>
          <a:bodyPr/>
          <a:lstStyle/>
          <a:p>
            <a:r>
              <a:rPr lang="en-US" dirty="0"/>
              <a:t>TCEQ must evaluate the need to provide a translated RTC when formal written or oral comments are received in an alternative language</a:t>
            </a:r>
            <a:endParaRPr lang="en-US" sz="2400" dirty="0"/>
          </a:p>
          <a:p>
            <a:pPr>
              <a:spcBef>
                <a:spcPts val="2400"/>
              </a:spcBef>
            </a:pPr>
            <a:r>
              <a:rPr lang="en-US" dirty="0"/>
              <a:t>May translate the RTC if the Executive Director determines there is significant public interest that would be served by the translation</a:t>
            </a:r>
          </a:p>
        </p:txBody>
      </p:sp>
    </p:spTree>
    <p:extLst>
      <p:ext uri="{BB962C8B-B14F-4D97-AF65-F5344CB8AC3E}">
        <p14:creationId xmlns:p14="http://schemas.microsoft.com/office/powerpoint/2010/main" val="52143366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1" id="{43032F23-8A8A-414A-BB12-6F55226F491C}" vid="{31A4273F-DE06-43CA-AAE0-B29F183E03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c953dfc-23f3-41e5-be1d-83837d572b5f">
      <Value>88</Value>
      <Value>23</Value>
      <Value>8</Value>
    </TaxCatchAll>
    <TaxKeywordTaxHTField xmlns="4c953dfc-23f3-41e5-be1d-83837d572b5f">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79d8e413-1cc8-498f-81fe-5396f6ecc37a</TermId>
        </TermInfo>
        <TermInfo xmlns="http://schemas.microsoft.com/office/infopath/2007/PartnerControls">
          <TermName xmlns="http://schemas.microsoft.com/office/infopath/2007/PartnerControls">template</TermName>
          <TermId xmlns="http://schemas.microsoft.com/office/infopath/2007/PartnerControls">f94b7756-8fd5-4978-ba93-6efeac15ca50</TermId>
        </TermInfo>
        <TermInfo xmlns="http://schemas.microsoft.com/office/infopath/2007/PartnerControls">
          <TermName xmlns="http://schemas.microsoft.com/office/infopath/2007/PartnerControls">Air Quality Division</TermName>
          <TermId xmlns="http://schemas.microsoft.com/office/infopath/2007/PartnerControls">495c6654-e036-4bbd-88c8-309b8c7c8ad7</TermId>
        </TermInfo>
      </Terms>
    </TaxKeywordTaxHTFiel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5BAC2E56DB7549B7EC9C000838CACF" ma:contentTypeVersion="2" ma:contentTypeDescription="Create a new document." ma:contentTypeScope="" ma:versionID="d5090e04edcc5cb86ca78aebc9d8fef2">
  <xsd:schema xmlns:xsd="http://www.w3.org/2001/XMLSchema" xmlns:xs="http://www.w3.org/2001/XMLSchema" xmlns:p="http://schemas.microsoft.com/office/2006/metadata/properties" xmlns:ns2="4c953dfc-23f3-41e5-be1d-83837d572b5f" xmlns:ns3="bfda58fa-4222-4e76-97aa-2e4b0292796e" targetNamespace="http://schemas.microsoft.com/office/2006/metadata/properties" ma:root="true" ma:fieldsID="33c11696a0c89e6abcb9025359742f75" ns2:_="" ns3:_="">
    <xsd:import namespace="4c953dfc-23f3-41e5-be1d-83837d572b5f"/>
    <xsd:import namespace="bfda58fa-4222-4e76-97aa-2e4b0292796e"/>
    <xsd:element name="properties">
      <xsd:complexType>
        <xsd:sequence>
          <xsd:element name="documentManagement">
            <xsd:complexType>
              <xsd:all>
                <xsd:element ref="ns2:TaxKeywordTaxHTField" minOccurs="0"/>
                <xsd:element ref="ns2:TaxCatchAll" minOccurs="0"/>
                <xsd:element ref="ns2:TaxCatchAllLabel"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953dfc-23f3-41e5-be1d-83837d572b5f" elementFormDefault="qualified">
    <xsd:import namespace="http://schemas.microsoft.com/office/2006/documentManagement/types"/>
    <xsd:import namespace="http://schemas.microsoft.com/office/infopath/2007/PartnerControls"/>
    <xsd:element name="TaxKeywordTaxHTField" ma:index="8" ma:taxonomy="true" ma:internalName="TaxKeywordTaxHTField" ma:taxonomyFieldName="TaxKeyword" ma:displayName="Enterprise Keywords" ma:readOnly="false"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description="" ma:hidden="true" ma:list="{d3ebfdf6-e692-409e-8348-f8a40660d057}" ma:internalName="TaxCatchAll" ma:showField="CatchAllData" ma:web="4c953dfc-23f3-41e5-be1d-83837d572b5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d3ebfdf6-e692-409e-8348-f8a40660d057}" ma:internalName="TaxCatchAllLabel" ma:readOnly="true" ma:showField="CatchAllDataLabel" ma:web="4c953dfc-23f3-41e5-be1d-83837d572b5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da58fa-4222-4e76-97aa-2e4b0292796e"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4B08D3-B950-4FEF-81FA-7DB02828D84E}">
  <ds:schemaRefs>
    <ds:schemaRef ds:uri="http://purl.org/dc/elements/1.1/"/>
    <ds:schemaRef ds:uri="bfda58fa-4222-4e76-97aa-2e4b0292796e"/>
    <ds:schemaRef ds:uri="http://schemas.microsoft.com/office/infopath/2007/PartnerControls"/>
    <ds:schemaRef ds:uri="http://purl.org/dc/terms/"/>
    <ds:schemaRef ds:uri="http://schemas.openxmlformats.org/package/2006/metadata/core-properties"/>
    <ds:schemaRef ds:uri="4c953dfc-23f3-41e5-be1d-83837d572b5f"/>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98F507FE-DEA3-4514-BCF1-34356F2DAD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953dfc-23f3-41e5-be1d-83837d572b5f"/>
    <ds:schemaRef ds:uri="bfda58fa-4222-4e76-97aa-2e4b029279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1C5993-A67B-4922-BEAF-51CC6615E1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TCEQ-crosshatch green-light</Template>
  <TotalTime>15388</TotalTime>
  <Words>1590</Words>
  <Application>Microsoft Office PowerPoint</Application>
  <PresentationFormat>Widescreen</PresentationFormat>
  <Paragraphs>252</Paragraphs>
  <Slides>29</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Custom Design</vt:lpstr>
      <vt:lpstr>Title VI and Air Permitting  </vt:lpstr>
      <vt:lpstr>Topics of Discussion</vt:lpstr>
      <vt:lpstr>Informal Resolution Agreement</vt:lpstr>
      <vt:lpstr>Public Participation Plan</vt:lpstr>
      <vt:lpstr>Language Access Plan</vt:lpstr>
      <vt:lpstr>New Alternative Language Public Participation Rules</vt:lpstr>
      <vt:lpstr>Changes for NORI and NAPD</vt:lpstr>
      <vt:lpstr>Public Meetings</vt:lpstr>
      <vt:lpstr>Response to Comments</vt:lpstr>
      <vt:lpstr>Contested Case Hearing Requests</vt:lpstr>
      <vt:lpstr>Plain Language Summary</vt:lpstr>
      <vt:lpstr>Plain Language Summary Continued</vt:lpstr>
      <vt:lpstr>Public Involvement Plan (PIP)</vt:lpstr>
      <vt:lpstr>Public Involvement Plan (PIP) continued</vt:lpstr>
      <vt:lpstr>Public Involvement Plan Worksheet  for Permit and Registration Applications</vt:lpstr>
      <vt:lpstr>Section 1 Preliminary Screening</vt:lpstr>
      <vt:lpstr>Section 2 Secondary Screening</vt:lpstr>
      <vt:lpstr>Section 3 Application Information</vt:lpstr>
      <vt:lpstr>Section 4 Plain Language Summary</vt:lpstr>
      <vt:lpstr>Section 5 Community and Demographic Information continued</vt:lpstr>
      <vt:lpstr>Section 5 Community and Demographic Information</vt:lpstr>
      <vt:lpstr>Section 6 Planned Public Outreach Activities</vt:lpstr>
      <vt:lpstr>Section 6 Planned Public Outreach Activities 2</vt:lpstr>
      <vt:lpstr>Section 6 Planned Public Outreach Activities (continued)1</vt:lpstr>
      <vt:lpstr>Section 6 Planned Public Outreach Activities (continued)2</vt:lpstr>
      <vt:lpstr>Section 7 Voluntary Submittal</vt:lpstr>
      <vt:lpstr>Outstanding Title VI Complaints</vt:lpstr>
      <vt:lpstr>What Next?</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TCEQ - Title VI and Air Permitting</dc:title>
  <dc:creator>TCEQ</dc:creator>
  <cp:keywords>Air Quality Division; presentation; template</cp:keywords>
  <cp:lastModifiedBy>Traci Spencer</cp:lastModifiedBy>
  <cp:revision>144</cp:revision>
  <cp:lastPrinted>2022-05-09T18:58:00Z</cp:lastPrinted>
  <dcterms:created xsi:type="dcterms:W3CDTF">2021-03-05T18:08:18Z</dcterms:created>
  <dcterms:modified xsi:type="dcterms:W3CDTF">2022-10-12T15:01:07Z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0x010100625BAC2E56DB7549B7EC9C000838CACF</vt:lpwstr>
  </property>
  <property fmtid="{D5CDD505-2E9C-101B-9397-08002B2CF9AE}" pid="3" name="TaxKeyword">
    <vt:lpwstr>88;#presentation|79d8e413-1cc8-498f-81fe-5396f6ecc37a;#23;#template|f94b7756-8fd5-4978-ba93-6efeac15ca50;#8;#Air Quality Division|495c6654-e036-4bbd-88c8-309b8c7c8ad7</vt:lpwstr>
  </property>
</Properties>
</file>